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58" r:id="rId3"/>
    <p:sldId id="259" r:id="rId4"/>
    <p:sldId id="266" r:id="rId5"/>
    <p:sldId id="267" r:id="rId6"/>
    <p:sldId id="270" r:id="rId7"/>
    <p:sldId id="268" r:id="rId8"/>
    <p:sldId id="273" r:id="rId9"/>
    <p:sldId id="271" r:id="rId10"/>
    <p:sldId id="275" r:id="rId11"/>
    <p:sldId id="264" r:id="rId12"/>
    <p:sldId id="261" r:id="rId13"/>
    <p:sldId id="276" r:id="rId14"/>
    <p:sldId id="262" r:id="rId15"/>
    <p:sldId id="277" r:id="rId16"/>
    <p:sldId id="272" r:id="rId17"/>
    <p:sldId id="269" r:id="rId18"/>
    <p:sldId id="278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027" autoAdjust="0"/>
    <p:restoredTop sz="94469" autoAdjust="0"/>
  </p:normalViewPr>
  <p:slideViewPr>
    <p:cSldViewPr snapToGrid="0">
      <p:cViewPr varScale="1">
        <p:scale>
          <a:sx n="66" d="100"/>
          <a:sy n="66" d="100"/>
        </p:scale>
        <p:origin x="974" y="62"/>
      </p:cViewPr>
      <p:guideLst/>
    </p:cSldViewPr>
  </p:slideViewPr>
  <p:outlineViewPr>
    <p:cViewPr>
      <p:scale>
        <a:sx n="33" d="100"/>
        <a:sy n="33" d="100"/>
      </p:scale>
      <p:origin x="0" y="-7277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ECC0AD-DCD6-4017-9198-2C5B4CFA236A}" type="datetimeFigureOut">
              <a:rPr lang="en-NZ" smtClean="0"/>
              <a:t>31/08/2025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1D438-43F2-4359-A337-C886C938E9F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93826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91D438-43F2-4359-A337-C886C938E9F5}" type="slidenum">
              <a:rPr lang="en-NZ" smtClean="0"/>
              <a:t>16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63989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482E5-E881-4F94-ACC8-C8E9749312F1}" type="datetimeFigureOut">
              <a:rPr lang="en-NZ" smtClean="0"/>
              <a:t>31/08/2025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905A6-8465-49E8-9555-D01851048DC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57649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482E5-E881-4F94-ACC8-C8E9749312F1}" type="datetimeFigureOut">
              <a:rPr lang="en-NZ" smtClean="0"/>
              <a:t>31/08/2025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905A6-8465-49E8-9555-D01851048DC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81383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482E5-E881-4F94-ACC8-C8E9749312F1}" type="datetimeFigureOut">
              <a:rPr lang="en-NZ" smtClean="0"/>
              <a:t>31/08/2025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905A6-8465-49E8-9555-D01851048DC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39283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073" y="459404"/>
            <a:ext cx="7886700" cy="4351338"/>
          </a:xfrm>
        </p:spPr>
        <p:txBody>
          <a:bodyPr>
            <a:norm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482E5-E881-4F94-ACC8-C8E9749312F1}" type="datetimeFigureOut">
              <a:rPr lang="en-NZ" smtClean="0"/>
              <a:t>31/08/2025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905A6-8465-49E8-9555-D01851048DC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64431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482E5-E881-4F94-ACC8-C8E9749312F1}" type="datetimeFigureOut">
              <a:rPr lang="en-NZ" smtClean="0"/>
              <a:t>31/08/2025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905A6-8465-49E8-9555-D01851048DC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3187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482E5-E881-4F94-ACC8-C8E9749312F1}" type="datetimeFigureOut">
              <a:rPr lang="en-NZ" smtClean="0"/>
              <a:t>31/08/2025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905A6-8465-49E8-9555-D01851048DC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18364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482E5-E881-4F94-ACC8-C8E9749312F1}" type="datetimeFigureOut">
              <a:rPr lang="en-NZ" smtClean="0"/>
              <a:t>31/08/2025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905A6-8465-49E8-9555-D01851048DC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13732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482E5-E881-4F94-ACC8-C8E9749312F1}" type="datetimeFigureOut">
              <a:rPr lang="en-NZ" smtClean="0"/>
              <a:t>31/08/2025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905A6-8465-49E8-9555-D01851048DC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95837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482E5-E881-4F94-ACC8-C8E9749312F1}" type="datetimeFigureOut">
              <a:rPr lang="en-NZ" smtClean="0"/>
              <a:t>31/08/2025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905A6-8465-49E8-9555-D01851048DC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25951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482E5-E881-4F94-ACC8-C8E9749312F1}" type="datetimeFigureOut">
              <a:rPr lang="en-NZ" smtClean="0"/>
              <a:t>31/08/2025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905A6-8465-49E8-9555-D01851048DC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85525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482E5-E881-4F94-ACC8-C8E9749312F1}" type="datetimeFigureOut">
              <a:rPr lang="en-NZ" smtClean="0"/>
              <a:t>31/08/2025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905A6-8465-49E8-9555-D01851048DC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18287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4482E5-E881-4F94-ACC8-C8E9749312F1}" type="datetimeFigureOut">
              <a:rPr lang="en-NZ" smtClean="0"/>
              <a:t>31/08/2025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4905A6-8465-49E8-9555-D01851048DC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6348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E3ABC-2E0D-730D-852A-F0272B0A8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121" y="552410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Jill Rapson </a:t>
            </a:r>
            <a:endParaRPr lang="en-NZ" sz="200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NZ" sz="2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NZ" sz="2000" b="1">
                <a:latin typeface="Arial" panose="020B0604020202020204" pitchFamily="34" charset="0"/>
                <a:cs typeface="Arial" panose="020B0604020202020204" pitchFamily="34" charset="0"/>
              </a:rPr>
              <a:t>Submission to Commissioners re: Proposed Plan Change 1 : Increased housing supply and choice</a:t>
            </a:r>
          </a:p>
          <a:p>
            <a:pPr marL="0" indent="0">
              <a:buNone/>
            </a:pPr>
            <a:endParaRPr lang="en-NZ" sz="2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NZ" sz="2000" b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Heritage preservation is a one-time opportunity.</a:t>
            </a:r>
          </a:p>
          <a:p>
            <a:pPr marL="457200" indent="-457200">
              <a:buFont typeface="+mj-lt"/>
              <a:buAutoNum type="arabicParenR"/>
            </a:pPr>
            <a:r>
              <a:rPr lang="en-NZ" sz="2000" b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plan changes need room to operate.</a:t>
            </a:r>
          </a:p>
          <a:p>
            <a:pPr marL="457200" indent="-457200">
              <a:buFont typeface="+mj-lt"/>
              <a:buAutoNum type="arabicParenR"/>
            </a:pPr>
            <a:r>
              <a:rPr lang="en-NZ" sz="2000" b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Sunlight and privacy require protection.</a:t>
            </a:r>
          </a:p>
          <a:p>
            <a:pPr marL="457200" indent="-457200">
              <a:buFont typeface="+mj-lt"/>
              <a:buAutoNum type="arabicParenR"/>
            </a:pPr>
            <a:r>
              <a:rPr lang="en-NZ" sz="2000" b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Affected neighbours should be compensated.</a:t>
            </a:r>
          </a:p>
          <a:p>
            <a:pPr marL="457200" indent="-457200">
              <a:buFont typeface="+mj-lt"/>
              <a:buAutoNum type="arabicParenR"/>
            </a:pPr>
            <a:r>
              <a:rPr lang="en-NZ" sz="2000" b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need gardens and trees which need space.</a:t>
            </a:r>
          </a:p>
          <a:p>
            <a:pPr marL="457200" indent="-457200">
              <a:buFont typeface="+mj-lt"/>
              <a:buAutoNum type="arabicParenR"/>
            </a:pPr>
            <a:r>
              <a:rPr lang="en-NZ" sz="2000" b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 change is happening.</a:t>
            </a:r>
          </a:p>
          <a:p>
            <a:pPr marL="457200" indent="-457200">
              <a:buFont typeface="+mj-lt"/>
              <a:buAutoNum type="arabicParenR"/>
            </a:pPr>
            <a:endParaRPr lang="en-NZ" sz="2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NZ" sz="2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arenR"/>
            </a:pPr>
            <a:endParaRPr lang="en-NZ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arenR"/>
            </a:pPr>
            <a:endParaRPr lang="en-NZ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arenR"/>
            </a:pPr>
            <a:endParaRPr lang="en-NZ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143FE8-C3B8-34CB-AE30-06E7E14D89FB}"/>
              </a:ext>
            </a:extLst>
          </p:cNvPr>
          <p:cNvSpPr txBox="1"/>
          <p:nvPr/>
        </p:nvSpPr>
        <p:spPr>
          <a:xfrm>
            <a:off x="1842727" y="5335929"/>
            <a:ext cx="54585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Context, scale, equity</a:t>
            </a:r>
          </a:p>
        </p:txBody>
      </p:sp>
    </p:spTree>
    <p:extLst>
      <p:ext uri="{BB962C8B-B14F-4D97-AF65-F5344CB8AC3E}">
        <p14:creationId xmlns:p14="http://schemas.microsoft.com/office/powerpoint/2010/main" val="704399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79DF40-A007-8B38-F477-204A6605F1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BF4D1BE0-47B3-3711-DDC7-89F2DCDF067B}"/>
              </a:ext>
            </a:extLst>
          </p:cNvPr>
          <p:cNvGrpSpPr/>
          <p:nvPr/>
        </p:nvGrpSpPr>
        <p:grpSpPr>
          <a:xfrm>
            <a:off x="1657947" y="756425"/>
            <a:ext cx="4709422" cy="3353509"/>
            <a:chOff x="2267064" y="478692"/>
            <a:chExt cx="3889094" cy="291682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16CD5D8-569B-31F9-AE90-A22FF02E9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064" y="478692"/>
              <a:ext cx="3889094" cy="2916821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CFF35A4-CAF5-38D3-384A-2BC1B2690510}"/>
                </a:ext>
              </a:extLst>
            </p:cNvPr>
            <p:cNvCxnSpPr/>
            <p:nvPr/>
          </p:nvCxnSpPr>
          <p:spPr>
            <a:xfrm flipH="1">
              <a:off x="2361235" y="520861"/>
              <a:ext cx="3206188" cy="2152891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8D0D28B-4D57-E6A9-FE09-3EEB6B517288}"/>
              </a:ext>
            </a:extLst>
          </p:cNvPr>
          <p:cNvSpPr txBox="1"/>
          <p:nvPr/>
        </p:nvSpPr>
        <p:spPr>
          <a:xfrm>
            <a:off x="6447099" y="1397251"/>
            <a:ext cx="2305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Shadow</a:t>
            </a:r>
          </a:p>
          <a:p>
            <a:r>
              <a:rPr lang="en-NZ"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(2.15 pm; Aug 28)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A3E09C0-15C2-B239-A352-BB1881A52D95}"/>
              </a:ext>
            </a:extLst>
          </p:cNvPr>
          <p:cNvGrpSpPr/>
          <p:nvPr/>
        </p:nvGrpSpPr>
        <p:grpSpPr>
          <a:xfrm>
            <a:off x="-2760563" y="2986268"/>
            <a:ext cx="11796278" cy="4274541"/>
            <a:chOff x="-2760563" y="2986268"/>
            <a:chExt cx="11796278" cy="427454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91BF4A1-068F-D26C-543D-322766A10FF6}"/>
                </a:ext>
              </a:extLst>
            </p:cNvPr>
            <p:cNvGrpSpPr/>
            <p:nvPr/>
          </p:nvGrpSpPr>
          <p:grpSpPr>
            <a:xfrm>
              <a:off x="277794" y="2986268"/>
              <a:ext cx="8757921" cy="3599724"/>
              <a:chOff x="277794" y="173620"/>
              <a:chExt cx="8757921" cy="3599724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7229D085-2183-6E9E-734A-AF38FF5000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998" t="8896" r="21486" b="21887"/>
              <a:stretch>
                <a:fillRect/>
              </a:stretch>
            </p:blipFill>
            <p:spPr>
              <a:xfrm>
                <a:off x="277794" y="1929662"/>
                <a:ext cx="2760307" cy="1843682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C3BAEFE9-803C-80E8-E031-F94910990B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998" t="8896" r="21486" b="21887"/>
              <a:stretch>
                <a:fillRect/>
              </a:stretch>
            </p:blipFill>
            <p:spPr>
              <a:xfrm>
                <a:off x="6275408" y="1929662"/>
                <a:ext cx="2760307" cy="1843682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3FEC462B-316E-5A92-E66D-22974D22AB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998" t="8896" r="21486" b="21887"/>
              <a:stretch>
                <a:fillRect/>
              </a:stretch>
            </p:blipFill>
            <p:spPr>
              <a:xfrm>
                <a:off x="3276601" y="1929662"/>
                <a:ext cx="2760307" cy="1843682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78B6E87-C244-E075-DE9C-0DB1B6700254}"/>
                  </a:ext>
                </a:extLst>
              </p:cNvPr>
              <p:cNvSpPr txBox="1"/>
              <p:nvPr/>
            </p:nvSpPr>
            <p:spPr>
              <a:xfrm rot="16200000">
                <a:off x="4813406" y="2110605"/>
                <a:ext cx="27385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 b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How big is this gap?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7126434-35FB-3160-9C1D-BBDE92D31C37}"/>
                  </a:ext>
                </a:extLst>
              </p:cNvPr>
              <p:cNvSpPr txBox="1"/>
              <p:nvPr/>
            </p:nvSpPr>
            <p:spPr>
              <a:xfrm rot="16200000">
                <a:off x="1407258" y="1755746"/>
                <a:ext cx="353358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NZ" b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How big is this gap?</a:t>
                </a:r>
              </a:p>
            </p:txBody>
          </p:sp>
        </p:grp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4953E3F-DF02-E195-6AD0-8F298FE556F6}"/>
                </a:ext>
              </a:extLst>
            </p:cNvPr>
            <p:cNvCxnSpPr/>
            <p:nvPr/>
          </p:nvCxnSpPr>
          <p:spPr>
            <a:xfrm flipH="1">
              <a:off x="3732127" y="4776209"/>
              <a:ext cx="3206188" cy="2152891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2E02302-82F7-A4A6-9523-5DAAC22AB7D8}"/>
                </a:ext>
              </a:extLst>
            </p:cNvPr>
            <p:cNvCxnSpPr/>
            <p:nvPr/>
          </p:nvCxnSpPr>
          <p:spPr>
            <a:xfrm flipH="1">
              <a:off x="287439" y="5065477"/>
              <a:ext cx="3206188" cy="2152891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9537161-5C56-A329-BA6D-F30D6827C7F2}"/>
                </a:ext>
              </a:extLst>
            </p:cNvPr>
            <p:cNvCxnSpPr/>
            <p:nvPr/>
          </p:nvCxnSpPr>
          <p:spPr>
            <a:xfrm flipH="1">
              <a:off x="-2760563" y="5107918"/>
              <a:ext cx="3206188" cy="2152891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263C919-5734-ED3B-7D22-23F2A9658AFE}"/>
                </a:ext>
              </a:extLst>
            </p:cNvPr>
            <p:cNvGrpSpPr/>
            <p:nvPr/>
          </p:nvGrpSpPr>
          <p:grpSpPr>
            <a:xfrm>
              <a:off x="521073" y="5197836"/>
              <a:ext cx="7946645" cy="1067437"/>
              <a:chOff x="521073" y="5197836"/>
              <a:chExt cx="7946645" cy="1067437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58C5406D-0CFC-6037-54F4-CBE84AD974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1073" y="5822068"/>
                <a:ext cx="2361023" cy="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7D923B95-40D7-446D-69A7-159CD72672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06695" y="5798918"/>
                <a:ext cx="2361023" cy="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7201959C-29BD-15EA-1534-862F6AE485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10469" y="5847143"/>
                <a:ext cx="2361023" cy="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8214DA7-BB16-5FC1-8D79-48BABC7292F1}"/>
                  </a:ext>
                </a:extLst>
              </p:cNvPr>
              <p:cNvSpPr txBox="1"/>
              <p:nvPr/>
            </p:nvSpPr>
            <p:spPr>
              <a:xfrm>
                <a:off x="813088" y="5197836"/>
                <a:ext cx="11233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NZ">
                    <a:highlight>
                      <a:srgbClr val="00FFFF"/>
                    </a:highlight>
                  </a:rPr>
                  <a:t>First floor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C67126A-0549-FF23-A2B2-5CEBD331834E}"/>
                  </a:ext>
                </a:extLst>
              </p:cNvPr>
              <p:cNvSpPr txBox="1"/>
              <p:nvPr/>
            </p:nvSpPr>
            <p:spPr>
              <a:xfrm>
                <a:off x="813088" y="5895941"/>
                <a:ext cx="14382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NZ">
                    <a:highlight>
                      <a:srgbClr val="00FFFF"/>
                    </a:highlight>
                  </a:rPr>
                  <a:t>Ground floor</a:t>
                </a:r>
              </a:p>
            </p:txBody>
          </p:sp>
        </p:grpSp>
      </p:grpSp>
      <p:sp>
        <p:nvSpPr>
          <p:cNvPr id="48" name="Right Triangle 47">
            <a:extLst>
              <a:ext uri="{FF2B5EF4-FFF2-40B4-BE49-F238E27FC236}">
                <a16:creationId xmlns:a16="http://schemas.microsoft.com/office/drawing/2014/main" id="{FC9899E8-132F-C325-B1FF-755F045FA117}"/>
              </a:ext>
            </a:extLst>
          </p:cNvPr>
          <p:cNvSpPr/>
          <p:nvPr/>
        </p:nvSpPr>
        <p:spPr>
          <a:xfrm rot="16200000">
            <a:off x="4678527" y="5118835"/>
            <a:ext cx="1113793" cy="1602969"/>
          </a:xfrm>
          <a:prstGeom prst="rtTriangl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9" name="Right Triangle 48">
            <a:extLst>
              <a:ext uri="{FF2B5EF4-FFF2-40B4-BE49-F238E27FC236}">
                <a16:creationId xmlns:a16="http://schemas.microsoft.com/office/drawing/2014/main" id="{70B87935-BF69-E7C3-4701-D401F702AB10}"/>
              </a:ext>
            </a:extLst>
          </p:cNvPr>
          <p:cNvSpPr/>
          <p:nvPr/>
        </p:nvSpPr>
        <p:spPr>
          <a:xfrm rot="16200000">
            <a:off x="1631002" y="5182691"/>
            <a:ext cx="1113793" cy="1602969"/>
          </a:xfrm>
          <a:prstGeom prst="rtTriangl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B8F6CA5-CAAC-7608-CFCB-898281BB2575}"/>
              </a:ext>
            </a:extLst>
          </p:cNvPr>
          <p:cNvSpPr txBox="1"/>
          <p:nvPr/>
        </p:nvSpPr>
        <p:spPr>
          <a:xfrm>
            <a:off x="6938316" y="3553955"/>
            <a:ext cx="19728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Ground floor has no sun for rest of day</a:t>
            </a:r>
          </a:p>
        </p:txBody>
      </p:sp>
    </p:spTree>
    <p:extLst>
      <p:ext uri="{BB962C8B-B14F-4D97-AF65-F5344CB8AC3E}">
        <p14:creationId xmlns:p14="http://schemas.microsoft.com/office/powerpoint/2010/main" val="3937379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D78E08-E5CF-8F5F-BA53-27425589B1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C9CB7A-7004-BFBB-6A5C-8B4F24876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073" y="459404"/>
            <a:ext cx="7886700" cy="2316453"/>
          </a:xfrm>
        </p:spPr>
        <p:txBody>
          <a:bodyPr/>
          <a:lstStyle/>
          <a:p>
            <a:pPr marL="0" indent="0">
              <a:buNone/>
            </a:pPr>
            <a:r>
              <a:rPr lang="en-NZ"/>
              <a:t>New building conditions affect neighbours, especially their sunshine and privacy</a:t>
            </a:r>
          </a:p>
          <a:p>
            <a:pPr marL="0" indent="0">
              <a:buNone/>
            </a:pPr>
            <a:endParaRPr lang="en-NZ"/>
          </a:p>
          <a:p>
            <a:pPr marL="0" indent="0">
              <a:buNone/>
            </a:pPr>
            <a:endParaRPr lang="en-NZ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CADCD4-BCB9-1DEC-BB29-8E5D9E2E7D4F}"/>
              </a:ext>
            </a:extLst>
          </p:cNvPr>
          <p:cNvGrpSpPr/>
          <p:nvPr/>
        </p:nvGrpSpPr>
        <p:grpSpPr>
          <a:xfrm>
            <a:off x="4413651" y="1370814"/>
            <a:ext cx="2736056" cy="1786263"/>
            <a:chOff x="1585149" y="1247515"/>
            <a:chExt cx="5415406" cy="357265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1F81832-2911-B5EF-F45C-22C0F8192607}"/>
                </a:ext>
              </a:extLst>
            </p:cNvPr>
            <p:cNvGrpSpPr/>
            <p:nvPr/>
          </p:nvGrpSpPr>
          <p:grpSpPr>
            <a:xfrm>
              <a:off x="4230379" y="2775857"/>
              <a:ext cx="1796143" cy="1981200"/>
              <a:chOff x="2220686" y="3559629"/>
              <a:chExt cx="1796143" cy="903514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1B85B43C-15E6-0A18-FCA9-A6E383E19698}"/>
                  </a:ext>
                </a:extLst>
              </p:cNvPr>
              <p:cNvSpPr/>
              <p:nvPr/>
            </p:nvSpPr>
            <p:spPr>
              <a:xfrm>
                <a:off x="2449286" y="3940629"/>
                <a:ext cx="1349828" cy="52251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39" name="Isosceles Triangle 38">
                <a:extLst>
                  <a:ext uri="{FF2B5EF4-FFF2-40B4-BE49-F238E27FC236}">
                    <a16:creationId xmlns:a16="http://schemas.microsoft.com/office/drawing/2014/main" id="{DEB23270-E91C-A13E-EBF7-0050B33C97A9}"/>
                  </a:ext>
                </a:extLst>
              </p:cNvPr>
              <p:cNvSpPr/>
              <p:nvPr/>
            </p:nvSpPr>
            <p:spPr>
              <a:xfrm>
                <a:off x="2220686" y="3559629"/>
                <a:ext cx="1796143" cy="3810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B66B307-B82D-7551-874F-1B94B7E18307}"/>
                </a:ext>
              </a:extLst>
            </p:cNvPr>
            <p:cNvGrpSpPr/>
            <p:nvPr/>
          </p:nvGrpSpPr>
          <p:grpSpPr>
            <a:xfrm>
              <a:off x="3718751" y="2947823"/>
              <a:ext cx="1915886" cy="1872343"/>
              <a:chOff x="1338943" y="2612571"/>
              <a:chExt cx="1915886" cy="1872343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CB2171C7-F9D0-1BAC-624B-E197FF1B45CB}"/>
                  </a:ext>
                </a:extLst>
              </p:cNvPr>
              <p:cNvCxnSpPr/>
              <p:nvPr/>
            </p:nvCxnSpPr>
            <p:spPr>
              <a:xfrm flipV="1">
                <a:off x="1491343" y="3167742"/>
                <a:ext cx="1763486" cy="794658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6B5A34F1-07A3-405B-7015-3080F6E4CC4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38943" y="2612571"/>
                <a:ext cx="1110343" cy="66348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3BA51A19-EFC0-99AB-7364-A199CFE841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38943" y="3276051"/>
                <a:ext cx="0" cy="1208863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630573DB-38A7-7D41-ACED-183572A7783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91343" y="3962400"/>
                <a:ext cx="0" cy="500743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447AAF1-452D-8012-F075-61B0AFA0B26F}"/>
                </a:ext>
              </a:extLst>
            </p:cNvPr>
            <p:cNvGrpSpPr/>
            <p:nvPr/>
          </p:nvGrpSpPr>
          <p:grpSpPr>
            <a:xfrm>
              <a:off x="1585149" y="3862225"/>
              <a:ext cx="1796143" cy="903514"/>
              <a:chOff x="2220686" y="3559629"/>
              <a:chExt cx="1796143" cy="903514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7F97EF5-0EFE-4496-8488-56BA28CF2895}"/>
                  </a:ext>
                </a:extLst>
              </p:cNvPr>
              <p:cNvSpPr/>
              <p:nvPr/>
            </p:nvSpPr>
            <p:spPr>
              <a:xfrm>
                <a:off x="2449286" y="3940629"/>
                <a:ext cx="1349828" cy="522514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27" name="Isosceles Triangle 26">
                <a:extLst>
                  <a:ext uri="{FF2B5EF4-FFF2-40B4-BE49-F238E27FC236}">
                    <a16:creationId xmlns:a16="http://schemas.microsoft.com/office/drawing/2014/main" id="{BC38A8FF-733F-19CA-D897-BFE63187DF28}"/>
                  </a:ext>
                </a:extLst>
              </p:cNvPr>
              <p:cNvSpPr/>
              <p:nvPr/>
            </p:nvSpPr>
            <p:spPr>
              <a:xfrm>
                <a:off x="2220686" y="3559629"/>
                <a:ext cx="1796143" cy="3810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3124BB2-3F28-B34B-4B4D-302093B4D982}"/>
                </a:ext>
              </a:extLst>
            </p:cNvPr>
            <p:cNvGrpSpPr/>
            <p:nvPr/>
          </p:nvGrpSpPr>
          <p:grpSpPr>
            <a:xfrm>
              <a:off x="6215905" y="1247515"/>
              <a:ext cx="784650" cy="740229"/>
              <a:chOff x="3550743" y="5453742"/>
              <a:chExt cx="784650" cy="740229"/>
            </a:xfrm>
          </p:grpSpPr>
          <p:sp>
            <p:nvSpPr>
              <p:cNvPr id="16" name="Star: 5 Points 15">
                <a:extLst>
                  <a:ext uri="{FF2B5EF4-FFF2-40B4-BE49-F238E27FC236}">
                    <a16:creationId xmlns:a16="http://schemas.microsoft.com/office/drawing/2014/main" id="{BB9C08EF-0455-99C8-B555-9481610C6528}"/>
                  </a:ext>
                </a:extLst>
              </p:cNvPr>
              <p:cNvSpPr/>
              <p:nvPr/>
            </p:nvSpPr>
            <p:spPr>
              <a:xfrm>
                <a:off x="3550743" y="5453743"/>
                <a:ext cx="780325" cy="740228"/>
              </a:xfrm>
              <a:prstGeom prst="star5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7" name="Star: 5 Points 16">
                <a:extLst>
                  <a:ext uri="{FF2B5EF4-FFF2-40B4-BE49-F238E27FC236}">
                    <a16:creationId xmlns:a16="http://schemas.microsoft.com/office/drawing/2014/main" id="{3E98BDA0-7EFE-817B-BE38-170EF4D10013}"/>
                  </a:ext>
                </a:extLst>
              </p:cNvPr>
              <p:cNvSpPr/>
              <p:nvPr/>
            </p:nvSpPr>
            <p:spPr>
              <a:xfrm rot="1702798">
                <a:off x="3555068" y="5453742"/>
                <a:ext cx="780325" cy="740228"/>
              </a:xfrm>
              <a:prstGeom prst="star5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</p:grpSp>
        <p:sp>
          <p:nvSpPr>
            <p:cNvPr id="14" name="Arrow: Down 13">
              <a:extLst>
                <a:ext uri="{FF2B5EF4-FFF2-40B4-BE49-F238E27FC236}">
                  <a16:creationId xmlns:a16="http://schemas.microsoft.com/office/drawing/2014/main" id="{146CA167-EE4D-1238-ACAF-D859760B1499}"/>
                </a:ext>
              </a:extLst>
            </p:cNvPr>
            <p:cNvSpPr/>
            <p:nvPr/>
          </p:nvSpPr>
          <p:spPr>
            <a:xfrm rot="2954394">
              <a:off x="5635892" y="1984953"/>
              <a:ext cx="174215" cy="746362"/>
            </a:xfrm>
            <a:prstGeom prst="downArrow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9D3926E-5D91-231A-9811-3DE6E120200F}"/>
              </a:ext>
            </a:extLst>
          </p:cNvPr>
          <p:cNvGrpSpPr/>
          <p:nvPr/>
        </p:nvGrpSpPr>
        <p:grpSpPr>
          <a:xfrm>
            <a:off x="1345077" y="1700677"/>
            <a:ext cx="2416788" cy="1398525"/>
            <a:chOff x="2068126" y="2775857"/>
            <a:chExt cx="5247794" cy="2392137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0887B8B7-A869-BF4A-94CD-01618B6CEE2F}"/>
                </a:ext>
              </a:extLst>
            </p:cNvPr>
            <p:cNvGrpSpPr/>
            <p:nvPr/>
          </p:nvGrpSpPr>
          <p:grpSpPr>
            <a:xfrm>
              <a:off x="4497641" y="4237265"/>
              <a:ext cx="1796143" cy="903514"/>
              <a:chOff x="2220686" y="3559629"/>
              <a:chExt cx="1796143" cy="903514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F9159B47-95F1-4A3E-70FE-F4E0073694D0}"/>
                  </a:ext>
                </a:extLst>
              </p:cNvPr>
              <p:cNvSpPr/>
              <p:nvPr/>
            </p:nvSpPr>
            <p:spPr>
              <a:xfrm>
                <a:off x="2449286" y="3940629"/>
                <a:ext cx="1349828" cy="52251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52" name="Isosceles Triangle 51">
                <a:extLst>
                  <a:ext uri="{FF2B5EF4-FFF2-40B4-BE49-F238E27FC236}">
                    <a16:creationId xmlns:a16="http://schemas.microsoft.com/office/drawing/2014/main" id="{61172901-8C49-CE73-1C9B-CFA25DEC9517}"/>
                  </a:ext>
                </a:extLst>
              </p:cNvPr>
              <p:cNvSpPr/>
              <p:nvPr/>
            </p:nvSpPr>
            <p:spPr>
              <a:xfrm>
                <a:off x="2220686" y="3559629"/>
                <a:ext cx="1796143" cy="3810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</p:grp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5FA07DB-AF75-AD9A-938D-C9D6B4903254}"/>
                </a:ext>
              </a:extLst>
            </p:cNvPr>
            <p:cNvCxnSpPr/>
            <p:nvPr/>
          </p:nvCxnSpPr>
          <p:spPr>
            <a:xfrm flipV="1">
              <a:off x="4234384" y="3872593"/>
              <a:ext cx="1763486" cy="794658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2A5B9F0-9593-58CD-904F-5D9DC90F59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34384" y="4667251"/>
              <a:ext cx="0" cy="500743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44393E81-C942-A263-5930-37FA4093C7B7}"/>
                </a:ext>
              </a:extLst>
            </p:cNvPr>
            <p:cNvGrpSpPr/>
            <p:nvPr/>
          </p:nvGrpSpPr>
          <p:grpSpPr>
            <a:xfrm>
              <a:off x="2068126" y="4229618"/>
              <a:ext cx="1796143" cy="903514"/>
              <a:chOff x="2220686" y="3559629"/>
              <a:chExt cx="1796143" cy="903514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D2DD39D0-14E7-1A0E-CA59-32FE8375AF7F}"/>
                  </a:ext>
                </a:extLst>
              </p:cNvPr>
              <p:cNvSpPr/>
              <p:nvPr/>
            </p:nvSpPr>
            <p:spPr>
              <a:xfrm>
                <a:off x="2449286" y="3940629"/>
                <a:ext cx="1349828" cy="522514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50" name="Isosceles Triangle 49">
                <a:extLst>
                  <a:ext uri="{FF2B5EF4-FFF2-40B4-BE49-F238E27FC236}">
                    <a16:creationId xmlns:a16="http://schemas.microsoft.com/office/drawing/2014/main" id="{58F7E9FB-DD9F-A06E-1773-03C3A8811BF7}"/>
                  </a:ext>
                </a:extLst>
              </p:cNvPr>
              <p:cNvSpPr/>
              <p:nvPr/>
            </p:nvSpPr>
            <p:spPr>
              <a:xfrm>
                <a:off x="2220686" y="3559629"/>
                <a:ext cx="1796143" cy="3810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1902A36C-DAE5-39A9-AC5C-091F5FD2D10E}"/>
                </a:ext>
              </a:extLst>
            </p:cNvPr>
            <p:cNvGrpSpPr/>
            <p:nvPr/>
          </p:nvGrpSpPr>
          <p:grpSpPr>
            <a:xfrm>
              <a:off x="6531270" y="2775857"/>
              <a:ext cx="784650" cy="740229"/>
              <a:chOff x="3550743" y="5453742"/>
              <a:chExt cx="784650" cy="740229"/>
            </a:xfrm>
          </p:grpSpPr>
          <p:sp>
            <p:nvSpPr>
              <p:cNvPr id="47" name="Star: 5 Points 46">
                <a:extLst>
                  <a:ext uri="{FF2B5EF4-FFF2-40B4-BE49-F238E27FC236}">
                    <a16:creationId xmlns:a16="http://schemas.microsoft.com/office/drawing/2014/main" id="{E683C598-EEF8-4B4B-C245-80953E1F471B}"/>
                  </a:ext>
                </a:extLst>
              </p:cNvPr>
              <p:cNvSpPr/>
              <p:nvPr/>
            </p:nvSpPr>
            <p:spPr>
              <a:xfrm>
                <a:off x="3550743" y="5453743"/>
                <a:ext cx="780325" cy="740228"/>
              </a:xfrm>
              <a:prstGeom prst="star5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48" name="Star: 5 Points 47">
                <a:extLst>
                  <a:ext uri="{FF2B5EF4-FFF2-40B4-BE49-F238E27FC236}">
                    <a16:creationId xmlns:a16="http://schemas.microsoft.com/office/drawing/2014/main" id="{45858D8A-B7C0-5B4A-DBFE-D965252353A8}"/>
                  </a:ext>
                </a:extLst>
              </p:cNvPr>
              <p:cNvSpPr/>
              <p:nvPr/>
            </p:nvSpPr>
            <p:spPr>
              <a:xfrm rot="1702798">
                <a:off x="3555068" y="5453742"/>
                <a:ext cx="780325" cy="740228"/>
              </a:xfrm>
              <a:prstGeom prst="star5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</p:grpSp>
        <p:sp>
          <p:nvSpPr>
            <p:cNvPr id="46" name="Arrow: Down 45">
              <a:extLst>
                <a:ext uri="{FF2B5EF4-FFF2-40B4-BE49-F238E27FC236}">
                  <a16:creationId xmlns:a16="http://schemas.microsoft.com/office/drawing/2014/main" id="{80775B70-AD6F-5740-9F6A-148314B8281D}"/>
                </a:ext>
              </a:extLst>
            </p:cNvPr>
            <p:cNvSpPr/>
            <p:nvPr/>
          </p:nvSpPr>
          <p:spPr>
            <a:xfrm rot="3930876">
              <a:off x="5084161" y="2659248"/>
              <a:ext cx="254547" cy="2802454"/>
            </a:xfrm>
            <a:prstGeom prst="downArrow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D91DB99-48B1-784A-DD08-7E1689401095}"/>
              </a:ext>
            </a:extLst>
          </p:cNvPr>
          <p:cNvGrpSpPr/>
          <p:nvPr/>
        </p:nvGrpSpPr>
        <p:grpSpPr>
          <a:xfrm>
            <a:off x="2172262" y="3150352"/>
            <a:ext cx="5415406" cy="3572651"/>
            <a:chOff x="2172262" y="3150352"/>
            <a:chExt cx="5415406" cy="357265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F01AD6B-4312-852C-840B-5EADE6BB755F}"/>
                </a:ext>
              </a:extLst>
            </p:cNvPr>
            <p:cNvGrpSpPr/>
            <p:nvPr/>
          </p:nvGrpSpPr>
          <p:grpSpPr>
            <a:xfrm>
              <a:off x="2172262" y="3150352"/>
              <a:ext cx="5415406" cy="3572651"/>
              <a:chOff x="1585149" y="1247515"/>
              <a:chExt cx="5415406" cy="3572651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C8143FB9-46C2-CDFD-B415-67D7454EB873}"/>
                  </a:ext>
                </a:extLst>
              </p:cNvPr>
              <p:cNvGrpSpPr/>
              <p:nvPr/>
            </p:nvGrpSpPr>
            <p:grpSpPr>
              <a:xfrm>
                <a:off x="4230379" y="2775857"/>
                <a:ext cx="1796143" cy="1981200"/>
                <a:chOff x="2220686" y="3559629"/>
                <a:chExt cx="1796143" cy="903514"/>
              </a:xfrm>
            </p:grpSpPr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B1FD4FFB-D329-397B-63CE-E990566D6033}"/>
                    </a:ext>
                  </a:extLst>
                </p:cNvPr>
                <p:cNvSpPr/>
                <p:nvPr/>
              </p:nvSpPr>
              <p:spPr>
                <a:xfrm>
                  <a:off x="2449286" y="3940629"/>
                  <a:ext cx="1349828" cy="52251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  <p:sp>
              <p:nvSpPr>
                <p:cNvPr id="26" name="Isosceles Triangle 25">
                  <a:extLst>
                    <a:ext uri="{FF2B5EF4-FFF2-40B4-BE49-F238E27FC236}">
                      <a16:creationId xmlns:a16="http://schemas.microsoft.com/office/drawing/2014/main" id="{CDD58FCF-C794-7AF5-0D73-CA2B5E979C69}"/>
                    </a:ext>
                  </a:extLst>
                </p:cNvPr>
                <p:cNvSpPr/>
                <p:nvPr/>
              </p:nvSpPr>
              <p:spPr>
                <a:xfrm>
                  <a:off x="2220686" y="3559629"/>
                  <a:ext cx="1796143" cy="3810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0FD0C4F8-368E-8160-FC95-432273B99EBD}"/>
                  </a:ext>
                </a:extLst>
              </p:cNvPr>
              <p:cNvGrpSpPr/>
              <p:nvPr/>
            </p:nvGrpSpPr>
            <p:grpSpPr>
              <a:xfrm>
                <a:off x="3718751" y="2947823"/>
                <a:ext cx="1915886" cy="1872343"/>
                <a:chOff x="1338943" y="2612571"/>
                <a:chExt cx="1915886" cy="1872343"/>
              </a:xfrm>
            </p:grpSpPr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D0F7CD9A-74CA-0E1A-7906-DD6540D1ACF7}"/>
                    </a:ext>
                  </a:extLst>
                </p:cNvPr>
                <p:cNvCxnSpPr/>
                <p:nvPr/>
              </p:nvCxnSpPr>
              <p:spPr>
                <a:xfrm flipV="1">
                  <a:off x="1491343" y="3167742"/>
                  <a:ext cx="1763486" cy="794658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625B72A4-5294-4BE6-B226-3B53628816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338943" y="2612571"/>
                  <a:ext cx="1110343" cy="663480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CF7B3BA9-AD35-A6A3-4BF9-25F08CD65E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38943" y="3276051"/>
                  <a:ext cx="0" cy="1208863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2A8DA327-DE18-A92E-5A05-5595DAF8C85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491343" y="3962400"/>
                  <a:ext cx="0" cy="500743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5FBEB549-E815-0ADC-50CA-724A797FCEA9}"/>
                  </a:ext>
                </a:extLst>
              </p:cNvPr>
              <p:cNvGrpSpPr/>
              <p:nvPr/>
            </p:nvGrpSpPr>
            <p:grpSpPr>
              <a:xfrm>
                <a:off x="1585149" y="3862225"/>
                <a:ext cx="1796143" cy="903514"/>
                <a:chOff x="2220686" y="3559629"/>
                <a:chExt cx="1796143" cy="903514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4465ACB2-90CE-576A-F4FC-9AFE356EDC70}"/>
                    </a:ext>
                  </a:extLst>
                </p:cNvPr>
                <p:cNvSpPr/>
                <p:nvPr/>
              </p:nvSpPr>
              <p:spPr>
                <a:xfrm>
                  <a:off x="2449286" y="3940629"/>
                  <a:ext cx="1349828" cy="522514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  <p:sp>
              <p:nvSpPr>
                <p:cNvPr id="32" name="Isosceles Triangle 31">
                  <a:extLst>
                    <a:ext uri="{FF2B5EF4-FFF2-40B4-BE49-F238E27FC236}">
                      <a16:creationId xmlns:a16="http://schemas.microsoft.com/office/drawing/2014/main" id="{A079FFA9-CF5F-EB29-94BF-308CF805E4C7}"/>
                    </a:ext>
                  </a:extLst>
                </p:cNvPr>
                <p:cNvSpPr/>
                <p:nvPr/>
              </p:nvSpPr>
              <p:spPr>
                <a:xfrm>
                  <a:off x="2220686" y="3559629"/>
                  <a:ext cx="1796143" cy="3810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E59B0527-884D-DC57-1F97-B1DC6603017A}"/>
                  </a:ext>
                </a:extLst>
              </p:cNvPr>
              <p:cNvGrpSpPr/>
              <p:nvPr/>
            </p:nvGrpSpPr>
            <p:grpSpPr>
              <a:xfrm>
                <a:off x="6215905" y="1247515"/>
                <a:ext cx="784650" cy="740229"/>
                <a:chOff x="3550743" y="5453742"/>
                <a:chExt cx="784650" cy="740229"/>
              </a:xfrm>
            </p:grpSpPr>
            <p:sp>
              <p:nvSpPr>
                <p:cNvPr id="33" name="Star: 5 Points 32">
                  <a:extLst>
                    <a:ext uri="{FF2B5EF4-FFF2-40B4-BE49-F238E27FC236}">
                      <a16:creationId xmlns:a16="http://schemas.microsoft.com/office/drawing/2014/main" id="{E7C7463F-4DDA-25C6-ACB8-F2D049E950BA}"/>
                    </a:ext>
                  </a:extLst>
                </p:cNvPr>
                <p:cNvSpPr/>
                <p:nvPr/>
              </p:nvSpPr>
              <p:spPr>
                <a:xfrm>
                  <a:off x="3550743" y="5453743"/>
                  <a:ext cx="780325" cy="740228"/>
                </a:xfrm>
                <a:prstGeom prst="star5">
                  <a:avLst/>
                </a:prstGeom>
                <a:solidFill>
                  <a:srgbClr val="FFFF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  <p:sp>
              <p:nvSpPr>
                <p:cNvPr id="34" name="Star: 5 Points 33">
                  <a:extLst>
                    <a:ext uri="{FF2B5EF4-FFF2-40B4-BE49-F238E27FC236}">
                      <a16:creationId xmlns:a16="http://schemas.microsoft.com/office/drawing/2014/main" id="{8962C168-8089-1A71-3899-F90B70B9058D}"/>
                    </a:ext>
                  </a:extLst>
                </p:cNvPr>
                <p:cNvSpPr/>
                <p:nvPr/>
              </p:nvSpPr>
              <p:spPr>
                <a:xfrm rot="1702798">
                  <a:off x="3555068" y="5453742"/>
                  <a:ext cx="780325" cy="740228"/>
                </a:xfrm>
                <a:prstGeom prst="star5">
                  <a:avLst/>
                </a:prstGeom>
                <a:solidFill>
                  <a:srgbClr val="FFFF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</p:grpSp>
          <p:sp>
            <p:nvSpPr>
              <p:cNvPr id="6" name="Arrow: Down 5">
                <a:extLst>
                  <a:ext uri="{FF2B5EF4-FFF2-40B4-BE49-F238E27FC236}">
                    <a16:creationId xmlns:a16="http://schemas.microsoft.com/office/drawing/2014/main" id="{14A1B6B5-2199-A3C5-DB8B-95BC3AA535FD}"/>
                  </a:ext>
                </a:extLst>
              </p:cNvPr>
              <p:cNvSpPr/>
              <p:nvPr/>
            </p:nvSpPr>
            <p:spPr>
              <a:xfrm rot="2954394">
                <a:off x="5635892" y="1984953"/>
                <a:ext cx="174215" cy="746362"/>
              </a:xfrm>
              <a:prstGeom prst="downArrow">
                <a:avLst/>
              </a:prstGeom>
              <a:solidFill>
                <a:srgbClr val="FFFF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7" name="Right Triangle 6">
                <a:extLst>
                  <a:ext uri="{FF2B5EF4-FFF2-40B4-BE49-F238E27FC236}">
                    <a16:creationId xmlns:a16="http://schemas.microsoft.com/office/drawing/2014/main" id="{483DAABD-E452-0DCB-38B9-992BAC768065}"/>
                  </a:ext>
                </a:extLst>
              </p:cNvPr>
              <p:cNvSpPr/>
              <p:nvPr/>
            </p:nvSpPr>
            <p:spPr>
              <a:xfrm rot="16200000">
                <a:off x="2753283" y="2373678"/>
                <a:ext cx="1970528" cy="2796229"/>
              </a:xfrm>
              <a:prstGeom prst="rt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E9D565C-9D2B-DA29-0FD2-C55D6F180BC1}"/>
                </a:ext>
              </a:extLst>
            </p:cNvPr>
            <p:cNvSpPr txBox="1"/>
            <p:nvPr/>
          </p:nvSpPr>
          <p:spPr>
            <a:xfrm>
              <a:off x="4197005" y="6020164"/>
              <a:ext cx="9855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>
                  <a:solidFill>
                    <a:schemeClr val="bg1"/>
                  </a:solidFill>
                </a:rPr>
                <a:t>Shadow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808A843-14B3-D0B3-F505-EA213E28EDD5}"/>
              </a:ext>
            </a:extLst>
          </p:cNvPr>
          <p:cNvSpPr txBox="1"/>
          <p:nvPr/>
        </p:nvSpPr>
        <p:spPr>
          <a:xfrm>
            <a:off x="7306154" y="4775476"/>
            <a:ext cx="15947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represents a loss of value to the red house</a:t>
            </a:r>
            <a:r>
              <a:rPr lang="en-NZ" sz="2000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8002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EAA74AD-E9EB-2ED0-D1A8-79CA3A352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073" y="459404"/>
            <a:ext cx="7904470" cy="5871948"/>
          </a:xfrm>
        </p:spPr>
        <p:txBody>
          <a:bodyPr/>
          <a:lstStyle/>
          <a:p>
            <a:pPr marL="0" indent="0">
              <a:buNone/>
            </a:pPr>
            <a:r>
              <a:rPr lang="en-NZ">
                <a:solidFill>
                  <a:srgbClr val="C00000"/>
                </a:solidFill>
              </a:rPr>
              <a:t>4) Equitable compensation</a:t>
            </a:r>
          </a:p>
          <a:p>
            <a:pPr marL="0" indent="0">
              <a:buNone/>
            </a:pPr>
            <a:endParaRPr lang="en-NZ"/>
          </a:p>
          <a:p>
            <a:pPr marL="514350" indent="-514350">
              <a:buFont typeface="+mj-lt"/>
              <a:buAutoNum type="alphaLcParenR"/>
            </a:pPr>
            <a:r>
              <a:rPr lang="en-NZ" sz="2400">
                <a:solidFill>
                  <a:srgbClr val="0033CC"/>
                </a:solidFill>
              </a:rPr>
              <a:t>Historic peculiarities have to be lived with.</a:t>
            </a:r>
          </a:p>
          <a:p>
            <a:pPr marL="514350" indent="-514350">
              <a:buFont typeface="+mj-lt"/>
              <a:buAutoNum type="alphaLcParenR"/>
            </a:pPr>
            <a:r>
              <a:rPr lang="en-NZ" sz="2400">
                <a:solidFill>
                  <a:srgbClr val="0033CC"/>
                </a:solidFill>
              </a:rPr>
              <a:t>Future owners buy as seen (so are not affected).</a:t>
            </a:r>
          </a:p>
          <a:p>
            <a:pPr marL="514350" indent="-514350">
              <a:buFont typeface="+mj-lt"/>
              <a:buAutoNum type="alphaLcParenR"/>
            </a:pPr>
            <a:r>
              <a:rPr lang="en-NZ" sz="2400">
                <a:solidFill>
                  <a:srgbClr val="0033CC"/>
                </a:solidFill>
              </a:rPr>
              <a:t>For current neighbours loss of value / values through a new adjacent building is inequitable.</a:t>
            </a:r>
          </a:p>
          <a:p>
            <a:pPr marL="514350" indent="-514350">
              <a:buFont typeface="+mj-lt"/>
              <a:buAutoNum type="alphaLcParenR"/>
            </a:pPr>
            <a:r>
              <a:rPr lang="en-NZ" sz="2400">
                <a:solidFill>
                  <a:srgbClr val="0033CC"/>
                </a:solidFill>
              </a:rPr>
              <a:t>Compensation should be part of costs of "development".</a:t>
            </a:r>
          </a:p>
          <a:p>
            <a:pPr marL="514350" indent="-514350">
              <a:buFont typeface="+mj-lt"/>
              <a:buAutoNum type="alphaLcParenR"/>
            </a:pPr>
            <a:r>
              <a:rPr lang="en-NZ" sz="2400">
                <a:solidFill>
                  <a:srgbClr val="0033CC"/>
                </a:solidFill>
              </a:rPr>
              <a:t>Options could be settlement or even buy-out.</a:t>
            </a:r>
          </a:p>
          <a:p>
            <a:pPr marL="514350" indent="-514350">
              <a:buFont typeface="+mj-lt"/>
              <a:buAutoNum type="alphaLcParenR"/>
            </a:pPr>
            <a:r>
              <a:rPr lang="en-NZ" sz="2400">
                <a:solidFill>
                  <a:srgbClr val="0033CC"/>
                </a:solidFill>
              </a:rPr>
              <a:t>Settlement with neighbour should reflect actual loss of market and amenity values.</a:t>
            </a:r>
          </a:p>
          <a:p>
            <a:pPr marL="514350" indent="-514350">
              <a:buFont typeface="+mj-lt"/>
              <a:buAutoNum type="alphaLcParenR"/>
            </a:pPr>
            <a:r>
              <a:rPr lang="en-NZ" sz="2400">
                <a:solidFill>
                  <a:srgbClr val="0033CC"/>
                </a:solidFill>
              </a:rPr>
              <a:t>Best standardised at city-level (?).</a:t>
            </a:r>
          </a:p>
          <a:p>
            <a:pPr marL="0" indent="0">
              <a:buNone/>
            </a:pPr>
            <a:endParaRPr lang="en-NZ"/>
          </a:p>
          <a:p>
            <a:pPr marL="0" indent="0">
              <a:buNone/>
            </a:pPr>
            <a:endParaRPr lang="en-NZ"/>
          </a:p>
          <a:p>
            <a:pPr marL="0" indent="0">
              <a:buNone/>
            </a:pPr>
            <a:endParaRPr lang="en-NZ"/>
          </a:p>
          <a:p>
            <a:pPr marL="0" indent="0">
              <a:buNone/>
            </a:pP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62350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5BF8AF-FE81-5DA0-B5B7-4B01CCC9AC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C06CF2-86A6-66D3-A0FC-F354F2231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0" y="320199"/>
            <a:ext cx="8277305" cy="2316453"/>
          </a:xfrm>
        </p:spPr>
        <p:txBody>
          <a:bodyPr/>
          <a:lstStyle/>
          <a:p>
            <a:pPr marL="0" indent="0">
              <a:buNone/>
            </a:pPr>
            <a:r>
              <a:rPr lang="en-NZ"/>
              <a:t>Recession planes delimit volumes, which could be used as quantifiers</a:t>
            </a:r>
          </a:p>
          <a:p>
            <a:pPr marL="0" indent="0">
              <a:buNone/>
            </a:pPr>
            <a:endParaRPr lang="en-NZ"/>
          </a:p>
          <a:p>
            <a:pPr marL="0" indent="0">
              <a:buNone/>
            </a:pPr>
            <a:endParaRPr lang="en-NZ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FABDB59-A814-A6A9-920B-19F0CD1E9C91}"/>
              </a:ext>
            </a:extLst>
          </p:cNvPr>
          <p:cNvGrpSpPr/>
          <p:nvPr/>
        </p:nvGrpSpPr>
        <p:grpSpPr>
          <a:xfrm>
            <a:off x="6709760" y="1307388"/>
            <a:ext cx="2242457" cy="2590800"/>
            <a:chOff x="6531429" y="3635829"/>
            <a:chExt cx="2242457" cy="25908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47FB186-7A68-D274-4CE5-0AF922C1A9B1}"/>
                </a:ext>
              </a:extLst>
            </p:cNvPr>
            <p:cNvSpPr/>
            <p:nvPr/>
          </p:nvSpPr>
          <p:spPr>
            <a:xfrm>
              <a:off x="6760029" y="4833257"/>
              <a:ext cx="1251857" cy="1393372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C23E37BA-FDA1-1CBD-8D44-1C4EA6F7613D}"/>
                </a:ext>
              </a:extLst>
            </p:cNvPr>
            <p:cNvSpPr/>
            <p:nvPr/>
          </p:nvSpPr>
          <p:spPr>
            <a:xfrm>
              <a:off x="6531429" y="4234543"/>
              <a:ext cx="1741714" cy="598714"/>
            </a:xfrm>
            <a:prstGeom prst="triangl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8A189F2-B73F-364B-C271-70FEF018BE44}"/>
                </a:ext>
              </a:extLst>
            </p:cNvPr>
            <p:cNvCxnSpPr/>
            <p:nvPr/>
          </p:nvCxnSpPr>
          <p:spPr>
            <a:xfrm flipV="1">
              <a:off x="8098971" y="4833257"/>
              <a:ext cx="533400" cy="139337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3F1FC46-3408-B871-E479-52622FC45F51}"/>
                </a:ext>
              </a:extLst>
            </p:cNvPr>
            <p:cNvCxnSpPr>
              <a:cxnSpLocks/>
            </p:cNvCxnSpPr>
            <p:nvPr/>
          </p:nvCxnSpPr>
          <p:spPr>
            <a:xfrm>
              <a:off x="8632371" y="4114802"/>
              <a:ext cx="0" cy="6857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CE7D49D-0C92-7BDA-246F-19698291A031}"/>
                </a:ext>
              </a:extLst>
            </p:cNvPr>
            <p:cNvCxnSpPr>
              <a:stCxn id="10" idx="4"/>
            </p:cNvCxnSpPr>
            <p:nvPr/>
          </p:nvCxnSpPr>
          <p:spPr>
            <a:xfrm flipV="1">
              <a:off x="8273143" y="3907971"/>
              <a:ext cx="500743" cy="92528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F99F9CD-89EC-A8AA-8287-1BC6AE97E13D}"/>
                </a:ext>
              </a:extLst>
            </p:cNvPr>
            <p:cNvCxnSpPr>
              <a:cxnSpLocks/>
              <a:stCxn id="10" idx="0"/>
            </p:cNvCxnSpPr>
            <p:nvPr/>
          </p:nvCxnSpPr>
          <p:spPr>
            <a:xfrm flipV="1">
              <a:off x="7402286" y="3635829"/>
              <a:ext cx="794656" cy="59871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A0BC040-6AA2-8512-8790-30C232B92004}"/>
                </a:ext>
              </a:extLst>
            </p:cNvPr>
            <p:cNvCxnSpPr>
              <a:cxnSpLocks/>
            </p:cNvCxnSpPr>
            <p:nvPr/>
          </p:nvCxnSpPr>
          <p:spPr>
            <a:xfrm>
              <a:off x="8255537" y="3635829"/>
              <a:ext cx="500743" cy="27214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Arrow: Right 41">
              <a:extLst>
                <a:ext uri="{FF2B5EF4-FFF2-40B4-BE49-F238E27FC236}">
                  <a16:creationId xmlns:a16="http://schemas.microsoft.com/office/drawing/2014/main" id="{3CFC7E87-BF38-3120-38A5-342D0EC03E7C}"/>
                </a:ext>
              </a:extLst>
            </p:cNvPr>
            <p:cNvSpPr/>
            <p:nvPr/>
          </p:nvSpPr>
          <p:spPr>
            <a:xfrm rot="18336141">
              <a:off x="7674473" y="3930814"/>
              <a:ext cx="893011" cy="500743"/>
            </a:xfrm>
            <a:prstGeom prst="rightArrow">
              <a:avLst>
                <a:gd name="adj1" fmla="val 51738"/>
                <a:gd name="adj2" fmla="val 5000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136EAEC9-0ABB-5E46-2A3C-FA137DAECF3E}"/>
              </a:ext>
            </a:extLst>
          </p:cNvPr>
          <p:cNvSpPr txBox="1"/>
          <p:nvPr/>
        </p:nvSpPr>
        <p:spPr>
          <a:xfrm>
            <a:off x="616334" y="4072906"/>
            <a:ext cx="814648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Available volume (occupiable) = average cross-sectional area between current recession plane and planned recession plane on the same vertical lines.</a:t>
            </a:r>
          </a:p>
          <a:p>
            <a:endParaRPr lang="en-NZ" b="1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NZ" b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Depreciated volume (occupied) = area of difference between current recession plane and planned building</a:t>
            </a:r>
          </a:p>
          <a:p>
            <a:endParaRPr lang="en-NZ" b="1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NZ" b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Scaled by length of planned building.</a:t>
            </a:r>
          </a:p>
          <a:p>
            <a:endParaRPr lang="en-NZ" b="1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9E029A2-436A-B887-F57D-15825C307CCF}"/>
              </a:ext>
            </a:extLst>
          </p:cNvPr>
          <p:cNvGrpSpPr/>
          <p:nvPr/>
        </p:nvGrpSpPr>
        <p:grpSpPr>
          <a:xfrm>
            <a:off x="752461" y="937274"/>
            <a:ext cx="5631998" cy="2698555"/>
            <a:chOff x="659863" y="1383589"/>
            <a:chExt cx="5631998" cy="269855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DBA2EBC-600D-C19D-7919-E1331F9E1771}"/>
                </a:ext>
              </a:extLst>
            </p:cNvPr>
            <p:cNvGrpSpPr/>
            <p:nvPr/>
          </p:nvGrpSpPr>
          <p:grpSpPr>
            <a:xfrm>
              <a:off x="659863" y="1383589"/>
              <a:ext cx="5631998" cy="2698555"/>
              <a:chOff x="659863" y="1383589"/>
              <a:chExt cx="5631998" cy="2698555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5528ADCE-73F8-8CD2-80F0-5655CEC26F01}"/>
                  </a:ext>
                </a:extLst>
              </p:cNvPr>
              <p:cNvGrpSpPr/>
              <p:nvPr/>
            </p:nvGrpSpPr>
            <p:grpSpPr>
              <a:xfrm>
                <a:off x="3305093" y="2037835"/>
                <a:ext cx="1796143" cy="1981200"/>
                <a:chOff x="2220686" y="3559629"/>
                <a:chExt cx="1796143" cy="903514"/>
              </a:xfrm>
            </p:grpSpPr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C4DD3E7A-DDCF-F197-A7D4-A8B0CFA8C7D5}"/>
                    </a:ext>
                  </a:extLst>
                </p:cNvPr>
                <p:cNvSpPr/>
                <p:nvPr/>
              </p:nvSpPr>
              <p:spPr>
                <a:xfrm>
                  <a:off x="2449286" y="3940629"/>
                  <a:ext cx="1349828" cy="52251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  <p:sp>
              <p:nvSpPr>
                <p:cNvPr id="26" name="Isosceles Triangle 25">
                  <a:extLst>
                    <a:ext uri="{FF2B5EF4-FFF2-40B4-BE49-F238E27FC236}">
                      <a16:creationId xmlns:a16="http://schemas.microsoft.com/office/drawing/2014/main" id="{09BDE1C5-CD7A-7DE7-56B1-CA221CF9EE4C}"/>
                    </a:ext>
                  </a:extLst>
                </p:cNvPr>
                <p:cNvSpPr/>
                <p:nvPr/>
              </p:nvSpPr>
              <p:spPr>
                <a:xfrm>
                  <a:off x="2220686" y="3559629"/>
                  <a:ext cx="1796143" cy="3810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6459760F-5A4A-096E-16B2-2D31D08EF3F8}"/>
                  </a:ext>
                </a:extLst>
              </p:cNvPr>
              <p:cNvGrpSpPr/>
              <p:nvPr/>
            </p:nvGrpSpPr>
            <p:grpSpPr>
              <a:xfrm>
                <a:off x="2793465" y="2001455"/>
                <a:ext cx="1915886" cy="2080689"/>
                <a:chOff x="1338943" y="2404225"/>
                <a:chExt cx="1915886" cy="2080689"/>
              </a:xfrm>
            </p:grpSpPr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D8D2E1B0-D31A-FFB3-1DB8-9C34DEE70989}"/>
                    </a:ext>
                  </a:extLst>
                </p:cNvPr>
                <p:cNvCxnSpPr/>
                <p:nvPr/>
              </p:nvCxnSpPr>
              <p:spPr>
                <a:xfrm flipV="1">
                  <a:off x="1491343" y="3167742"/>
                  <a:ext cx="1763486" cy="794658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B0E0C90D-6201-2FBF-828E-82ED11B3169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338943" y="2404225"/>
                  <a:ext cx="1110343" cy="663480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8EB3AFEF-209F-1389-6B56-FA46860E440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38943" y="3067705"/>
                  <a:ext cx="0" cy="1417209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85920AA8-BF43-36C2-0116-CD71B160B54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491343" y="3962400"/>
                  <a:ext cx="0" cy="500743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C520CDE5-65F5-501A-C469-80D69ED9527B}"/>
                  </a:ext>
                </a:extLst>
              </p:cNvPr>
              <p:cNvGrpSpPr/>
              <p:nvPr/>
            </p:nvGrpSpPr>
            <p:grpSpPr>
              <a:xfrm>
                <a:off x="659863" y="3124203"/>
                <a:ext cx="1796143" cy="903514"/>
                <a:chOff x="2220686" y="3559629"/>
                <a:chExt cx="1796143" cy="903514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BA09691A-226A-51F5-1144-964DE908FF9B}"/>
                    </a:ext>
                  </a:extLst>
                </p:cNvPr>
                <p:cNvSpPr/>
                <p:nvPr/>
              </p:nvSpPr>
              <p:spPr>
                <a:xfrm>
                  <a:off x="2449286" y="3940629"/>
                  <a:ext cx="1349828" cy="522514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  <p:sp>
              <p:nvSpPr>
                <p:cNvPr id="32" name="Isosceles Triangle 31">
                  <a:extLst>
                    <a:ext uri="{FF2B5EF4-FFF2-40B4-BE49-F238E27FC236}">
                      <a16:creationId xmlns:a16="http://schemas.microsoft.com/office/drawing/2014/main" id="{181A47C9-02CE-7680-9F02-1D23AF13A2C8}"/>
                    </a:ext>
                  </a:extLst>
                </p:cNvPr>
                <p:cNvSpPr/>
                <p:nvPr/>
              </p:nvSpPr>
              <p:spPr>
                <a:xfrm>
                  <a:off x="2220686" y="3559629"/>
                  <a:ext cx="1796143" cy="3810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2ED35FD1-85C7-CA2F-77F0-32057D3B8C54}"/>
                  </a:ext>
                </a:extLst>
              </p:cNvPr>
              <p:cNvGrpSpPr/>
              <p:nvPr/>
            </p:nvGrpSpPr>
            <p:grpSpPr>
              <a:xfrm>
                <a:off x="5507211" y="1383589"/>
                <a:ext cx="784650" cy="740229"/>
                <a:chOff x="3550743" y="5453742"/>
                <a:chExt cx="784650" cy="740229"/>
              </a:xfrm>
            </p:grpSpPr>
            <p:sp>
              <p:nvSpPr>
                <p:cNvPr id="33" name="Star: 5 Points 32">
                  <a:extLst>
                    <a:ext uri="{FF2B5EF4-FFF2-40B4-BE49-F238E27FC236}">
                      <a16:creationId xmlns:a16="http://schemas.microsoft.com/office/drawing/2014/main" id="{B6A4102E-5CE7-1D61-F786-33EFCB24A166}"/>
                    </a:ext>
                  </a:extLst>
                </p:cNvPr>
                <p:cNvSpPr/>
                <p:nvPr/>
              </p:nvSpPr>
              <p:spPr>
                <a:xfrm>
                  <a:off x="3550743" y="5453743"/>
                  <a:ext cx="780325" cy="740228"/>
                </a:xfrm>
                <a:prstGeom prst="star5">
                  <a:avLst/>
                </a:prstGeom>
                <a:solidFill>
                  <a:srgbClr val="FFFF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  <p:sp>
              <p:nvSpPr>
                <p:cNvPr id="34" name="Star: 5 Points 33">
                  <a:extLst>
                    <a:ext uri="{FF2B5EF4-FFF2-40B4-BE49-F238E27FC236}">
                      <a16:creationId xmlns:a16="http://schemas.microsoft.com/office/drawing/2014/main" id="{67069E42-A7E5-6A5D-BCF0-A84E3492702C}"/>
                    </a:ext>
                  </a:extLst>
                </p:cNvPr>
                <p:cNvSpPr/>
                <p:nvPr/>
              </p:nvSpPr>
              <p:spPr>
                <a:xfrm rot="1702798">
                  <a:off x="3555068" y="5453742"/>
                  <a:ext cx="780325" cy="740228"/>
                </a:xfrm>
                <a:prstGeom prst="star5">
                  <a:avLst/>
                </a:prstGeom>
                <a:solidFill>
                  <a:srgbClr val="FFFF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</p:grpSp>
          <p:sp>
            <p:nvSpPr>
              <p:cNvPr id="6" name="Arrow: Down 5">
                <a:extLst>
                  <a:ext uri="{FF2B5EF4-FFF2-40B4-BE49-F238E27FC236}">
                    <a16:creationId xmlns:a16="http://schemas.microsoft.com/office/drawing/2014/main" id="{D6376DB6-4167-EF31-57FF-C162E4F4BF7F}"/>
                  </a:ext>
                </a:extLst>
              </p:cNvPr>
              <p:cNvSpPr/>
              <p:nvPr/>
            </p:nvSpPr>
            <p:spPr>
              <a:xfrm rot="3930876">
                <a:off x="4925760" y="1765971"/>
                <a:ext cx="174215" cy="746362"/>
              </a:xfrm>
              <a:prstGeom prst="downArrow">
                <a:avLst/>
              </a:prstGeom>
              <a:solidFill>
                <a:srgbClr val="FFFF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</p:grp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8B21270-8DC3-C302-DBD8-DC2978C182B5}"/>
                </a:ext>
              </a:extLst>
            </p:cNvPr>
            <p:cNvSpPr/>
            <p:nvPr/>
          </p:nvSpPr>
          <p:spPr>
            <a:xfrm>
              <a:off x="3293827" y="2016752"/>
              <a:ext cx="891251" cy="1296365"/>
            </a:xfrm>
            <a:custGeom>
              <a:avLst/>
              <a:gdLst>
                <a:gd name="connsiteX0" fmla="*/ 0 w 891251"/>
                <a:gd name="connsiteY0" fmla="*/ 1296365 h 1296365"/>
                <a:gd name="connsiteX1" fmla="*/ 11575 w 891251"/>
                <a:gd name="connsiteY1" fmla="*/ 544010 h 1296365"/>
                <a:gd name="connsiteX2" fmla="*/ 891251 w 891251"/>
                <a:gd name="connsiteY2" fmla="*/ 0 h 1296365"/>
                <a:gd name="connsiteX3" fmla="*/ 891251 w 891251"/>
                <a:gd name="connsiteY3" fmla="*/ 937550 h 1296365"/>
                <a:gd name="connsiteX4" fmla="*/ 0 w 891251"/>
                <a:gd name="connsiteY4" fmla="*/ 1296365 h 1296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1251" h="1296365">
                  <a:moveTo>
                    <a:pt x="0" y="1296365"/>
                  </a:moveTo>
                  <a:lnTo>
                    <a:pt x="11575" y="544010"/>
                  </a:lnTo>
                  <a:lnTo>
                    <a:pt x="891251" y="0"/>
                  </a:lnTo>
                  <a:lnTo>
                    <a:pt x="891251" y="937550"/>
                  </a:lnTo>
                  <a:lnTo>
                    <a:pt x="0" y="1296365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BC48DE8-B7A1-AC82-F283-562BCAA8C5B8}"/>
              </a:ext>
            </a:extLst>
          </p:cNvPr>
          <p:cNvSpPr txBox="1"/>
          <p:nvPr/>
        </p:nvSpPr>
        <p:spPr>
          <a:xfrm>
            <a:off x="5845215" y="5891470"/>
            <a:ext cx="3298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quantify loss of amenity values?</a:t>
            </a:r>
          </a:p>
        </p:txBody>
      </p:sp>
    </p:spTree>
    <p:extLst>
      <p:ext uri="{BB962C8B-B14F-4D97-AF65-F5344CB8AC3E}">
        <p14:creationId xmlns:p14="http://schemas.microsoft.com/office/powerpoint/2010/main" val="881836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F2E8B02-4F1B-8501-20B3-99D3EE8CA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072" y="459404"/>
            <a:ext cx="8329013" cy="5799882"/>
          </a:xfrm>
        </p:spPr>
        <p:txBody>
          <a:bodyPr/>
          <a:lstStyle/>
          <a:p>
            <a:pPr marL="0" indent="0">
              <a:buNone/>
            </a:pPr>
            <a:r>
              <a:rPr lang="en-NZ">
                <a:solidFill>
                  <a:srgbClr val="C00000"/>
                </a:solidFill>
              </a:rPr>
              <a:t>5) Greenery</a:t>
            </a:r>
          </a:p>
          <a:p>
            <a:pPr marL="0" indent="0">
              <a:buNone/>
            </a:pPr>
            <a:endParaRPr lang="en-NZ"/>
          </a:p>
          <a:p>
            <a:pPr marL="0" indent="0">
              <a:buNone/>
            </a:pPr>
            <a:r>
              <a:rPr lang="en-NZ"/>
              <a:t>Diagrams have (wispy) trees</a:t>
            </a:r>
          </a:p>
          <a:p>
            <a:pPr lvl="1"/>
            <a:r>
              <a:rPr lang="en-NZ"/>
              <a:t>create privacy (mostly desirable)</a:t>
            </a:r>
          </a:p>
          <a:p>
            <a:pPr lvl="1"/>
            <a:r>
              <a:rPr lang="en-NZ"/>
              <a:t>create shade (may not be wanted)</a:t>
            </a:r>
          </a:p>
          <a:p>
            <a:pPr lvl="1"/>
            <a:r>
              <a:rPr lang="en-NZ"/>
              <a:t>block views, outlooks etc</a:t>
            </a:r>
          </a:p>
          <a:p>
            <a:pPr lvl="1"/>
            <a:r>
              <a:rPr lang="en-NZ"/>
              <a:t>trees don't stay wispy</a:t>
            </a:r>
          </a:p>
          <a:p>
            <a:pPr lvl="1"/>
            <a:r>
              <a:rPr lang="en-NZ"/>
              <a:t>require maintenance </a:t>
            </a:r>
            <a:r>
              <a:rPr lang="en-NZ" i="1"/>
              <a:t>re</a:t>
            </a:r>
            <a:r>
              <a:rPr lang="en-NZ"/>
              <a:t> leaf litter etc.</a:t>
            </a:r>
          </a:p>
          <a:p>
            <a:pPr lvl="1"/>
            <a:endParaRPr lang="en-NZ"/>
          </a:p>
          <a:p>
            <a:pPr marL="0" lvl="1" indent="0">
              <a:buNone/>
            </a:pPr>
            <a:r>
              <a:rPr lang="en-NZ"/>
              <a:t>More need for public spaces </a:t>
            </a:r>
            <a:r>
              <a:rPr lang="en-NZ" sz="1400"/>
              <a:t>(instead of losing these).</a:t>
            </a:r>
          </a:p>
          <a:p>
            <a:pPr marL="0" lvl="1" indent="0">
              <a:buNone/>
            </a:pPr>
            <a:r>
              <a:rPr lang="en-NZ"/>
              <a:t>Are street trees enough? Are they satisfactory?</a:t>
            </a:r>
          </a:p>
        </p:txBody>
      </p:sp>
    </p:spTree>
    <p:extLst>
      <p:ext uri="{BB962C8B-B14F-4D97-AF65-F5344CB8AC3E}">
        <p14:creationId xmlns:p14="http://schemas.microsoft.com/office/powerpoint/2010/main" val="29882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D52FAD3-7C88-87D3-40D3-7F07B02F0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2876" y="135313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NZ"/>
              <a:t>Where is the greenery coming from?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FEDA26-369F-FAC2-42A4-BD63AACDF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975" y="840194"/>
            <a:ext cx="7696952" cy="601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775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A4CEC1-36DE-E3D7-EB0B-A44D01909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96" y="277510"/>
            <a:ext cx="6632082" cy="4351338"/>
          </a:xfrm>
        </p:spPr>
        <p:txBody>
          <a:bodyPr/>
          <a:lstStyle/>
          <a:p>
            <a:pPr marL="0" indent="0">
              <a:buNone/>
            </a:pPr>
            <a:r>
              <a:rPr lang="en-NZ"/>
              <a:t>Does the desirability of green and/or open spaces increase as housing density increases?</a:t>
            </a:r>
          </a:p>
          <a:p>
            <a:pPr marL="0" indent="0">
              <a:buNone/>
            </a:pPr>
            <a:r>
              <a:rPr lang="en-NZ" sz="1400">
                <a:solidFill>
                  <a:srgbClr val="0033CC"/>
                </a:solidFill>
              </a:rPr>
              <a:t>I generally agree with the Landscape report!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BE19723-AD83-6B02-68E1-B8430612D94A}"/>
              </a:ext>
            </a:extLst>
          </p:cNvPr>
          <p:cNvGrpSpPr/>
          <p:nvPr/>
        </p:nvGrpSpPr>
        <p:grpSpPr>
          <a:xfrm>
            <a:off x="7285845" y="-168396"/>
            <a:ext cx="1666754" cy="7071228"/>
            <a:chOff x="7285845" y="-168396"/>
            <a:chExt cx="1666754" cy="7071228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0A2F63C-92C9-DBB0-6D96-B1FE9A0966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18835"/>
            <a:stretch>
              <a:fillRect/>
            </a:stretch>
          </p:blipFill>
          <p:spPr>
            <a:xfrm>
              <a:off x="7285845" y="5101294"/>
              <a:ext cx="1666754" cy="180153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79B4E59-28E2-18B7-4EC2-4661A9994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85845" y="-168396"/>
              <a:ext cx="1666754" cy="536751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9FB09E4-5805-4D48-B24B-1F902665DDCB}"/>
                </a:ext>
              </a:extLst>
            </p:cNvPr>
            <p:cNvSpPr txBox="1"/>
            <p:nvPr/>
          </p:nvSpPr>
          <p:spPr>
            <a:xfrm>
              <a:off x="7291373" y="1166395"/>
              <a:ext cx="6783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>
                  <a:solidFill>
                    <a:srgbClr val="FFFF00"/>
                  </a:solidFill>
                </a:rPr>
                <a:t>1995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50B387A-67D2-471B-66CC-F6C587BC7DAD}"/>
                </a:ext>
              </a:extLst>
            </p:cNvPr>
            <p:cNvSpPr txBox="1"/>
            <p:nvPr/>
          </p:nvSpPr>
          <p:spPr>
            <a:xfrm>
              <a:off x="7338656" y="2922469"/>
              <a:ext cx="6783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>
                  <a:solidFill>
                    <a:srgbClr val="FFFF00"/>
                  </a:solidFill>
                </a:rPr>
                <a:t>2003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BDC4DED-8ACC-F68F-9230-517E372F9B41}"/>
                </a:ext>
              </a:extLst>
            </p:cNvPr>
            <p:cNvSpPr txBox="1"/>
            <p:nvPr/>
          </p:nvSpPr>
          <p:spPr>
            <a:xfrm>
              <a:off x="7338655" y="4731962"/>
              <a:ext cx="6783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>
                  <a:solidFill>
                    <a:srgbClr val="FFFF00"/>
                  </a:solidFill>
                </a:rPr>
                <a:t>2010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E7477D6-0B1F-29CB-B2DB-5B946012BC6E}"/>
                </a:ext>
              </a:extLst>
            </p:cNvPr>
            <p:cNvSpPr txBox="1"/>
            <p:nvPr/>
          </p:nvSpPr>
          <p:spPr>
            <a:xfrm>
              <a:off x="7338655" y="6382666"/>
              <a:ext cx="6783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>
                  <a:solidFill>
                    <a:srgbClr val="FFFF00"/>
                  </a:solidFill>
                </a:rPr>
                <a:t>2023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380378F-44E7-7105-D0C5-86913807093D}"/>
              </a:ext>
            </a:extLst>
          </p:cNvPr>
          <p:cNvGrpSpPr/>
          <p:nvPr/>
        </p:nvGrpSpPr>
        <p:grpSpPr>
          <a:xfrm>
            <a:off x="-97754" y="2453179"/>
            <a:ext cx="3976368" cy="3883616"/>
            <a:chOff x="388383" y="2319357"/>
            <a:chExt cx="3976368" cy="388361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CD45B84-2EC9-BF28-5014-D2814DA36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8383" y="2319357"/>
              <a:ext cx="1855494" cy="3792076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6D35E81-D6F5-4682-5492-7F1B5C92E8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6567" y="2326225"/>
              <a:ext cx="1855494" cy="378520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A73F681-0393-E58A-FC59-C68A1FF47612}"/>
                </a:ext>
              </a:extLst>
            </p:cNvPr>
            <p:cNvSpPr txBox="1"/>
            <p:nvPr/>
          </p:nvSpPr>
          <p:spPr>
            <a:xfrm>
              <a:off x="1805344" y="2706905"/>
              <a:ext cx="10792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/>
                <a:t>Street (?)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375B03F-C4FF-D1E0-97F9-B8A1D7D2DAD7}"/>
                </a:ext>
              </a:extLst>
            </p:cNvPr>
            <p:cNvSpPr/>
            <p:nvPr/>
          </p:nvSpPr>
          <p:spPr>
            <a:xfrm>
              <a:off x="2511706" y="5833641"/>
              <a:ext cx="1853045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F215789E-08E1-A785-6956-00324C86ED92}"/>
              </a:ext>
            </a:extLst>
          </p:cNvPr>
          <p:cNvSpPr txBox="1"/>
          <p:nvPr/>
        </p:nvSpPr>
        <p:spPr>
          <a:xfrm>
            <a:off x="3646026" y="2089691"/>
            <a:ext cx="350712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plant species do not grow in shade or concrete-rich areas. </a:t>
            </a:r>
          </a:p>
          <a:p>
            <a:endParaRPr lang="en-NZ" sz="16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NZ" sz="1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Tree seedlings grow.</a:t>
            </a:r>
          </a:p>
          <a:p>
            <a:endParaRPr lang="en-NZ" sz="16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NZ" sz="1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Overhanging the neighbour ?</a:t>
            </a:r>
          </a:p>
          <a:p>
            <a:endParaRPr lang="en-NZ" sz="16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NZ" sz="1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floor has its windows foliated?</a:t>
            </a:r>
          </a:p>
          <a:p>
            <a:endParaRPr lang="en-NZ" sz="16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NZ" sz="1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deals with dehisced leaves, flowers or fruit/cones etc?</a:t>
            </a:r>
          </a:p>
          <a:p>
            <a:endParaRPr lang="en-NZ" sz="16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NZ" sz="1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decides when to cut trees out?</a:t>
            </a:r>
          </a:p>
          <a:p>
            <a:endParaRPr lang="en-NZ" sz="16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NZ" sz="1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treelessness a breach of council regulations?</a:t>
            </a:r>
          </a:p>
          <a:p>
            <a:endParaRPr lang="en-NZ"/>
          </a:p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82617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C3CC38-3DA3-075F-E92C-E095B94C59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>
                <a:solidFill>
                  <a:srgbClr val="C00000"/>
                </a:solidFill>
              </a:rPr>
              <a:t>6) Climate change</a:t>
            </a:r>
          </a:p>
          <a:p>
            <a:pPr marL="0" indent="0">
              <a:buNone/>
            </a:pPr>
            <a:endParaRPr lang="en-NZ"/>
          </a:p>
          <a:p>
            <a:pPr marL="0" indent="0">
              <a:buNone/>
            </a:pPr>
            <a:endParaRPr lang="en-NZ"/>
          </a:p>
          <a:p>
            <a:pPr marL="0" indent="0">
              <a:buNone/>
            </a:pP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C774FE-68A1-CBBF-D381-35304C063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7195" y="-43157"/>
            <a:ext cx="4470035" cy="69995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170110-DB99-9860-C6C5-AC0BCC051E3C}"/>
              </a:ext>
            </a:extLst>
          </p:cNvPr>
          <p:cNvSpPr txBox="1"/>
          <p:nvPr/>
        </p:nvSpPr>
        <p:spPr>
          <a:xfrm>
            <a:off x="521073" y="1351060"/>
            <a:ext cx="403956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Issues arising:</a:t>
            </a:r>
          </a:p>
          <a:p>
            <a:endParaRPr lang="en-NZ" sz="2000" b="1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NZ" sz="2000" b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Storm water</a:t>
            </a:r>
          </a:p>
          <a:p>
            <a:endParaRPr lang="en-NZ" sz="2000" b="1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NZ" sz="2000" b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Flood levels</a:t>
            </a:r>
          </a:p>
          <a:p>
            <a:endParaRPr lang="en-NZ" sz="2000" b="1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NZ" sz="2000" b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Ground-water levels</a:t>
            </a:r>
          </a:p>
          <a:p>
            <a:endParaRPr lang="en-NZ" sz="2000" b="1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NZ" sz="2000" b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Cooler c.f. warmer houses?</a:t>
            </a:r>
          </a:p>
          <a:p>
            <a:endParaRPr lang="en-NZ" sz="2000" b="1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NZ" sz="2000" b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Insurance issues (esp. for blocks, semi-detached etc.)</a:t>
            </a:r>
          </a:p>
          <a:p>
            <a:endParaRPr lang="en-NZ" sz="2000" b="1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NZ" sz="2000" b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Rates?</a:t>
            </a:r>
          </a:p>
          <a:p>
            <a:endParaRPr lang="en-NZ" sz="2000" b="1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NZ" sz="2000" b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Tree dieback</a:t>
            </a:r>
            <a:endParaRPr lang="en-NZ"/>
          </a:p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07819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CB2045-EA90-5249-7BAE-48BF81976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NZ" sz="9600"/>
          </a:p>
          <a:p>
            <a:pPr marL="0" indent="0" algn="ctr">
              <a:buNone/>
            </a:pPr>
            <a:r>
              <a:rPr lang="en-NZ" sz="9600"/>
              <a:t>Q's ?</a:t>
            </a:r>
          </a:p>
        </p:txBody>
      </p:sp>
    </p:spTree>
    <p:extLst>
      <p:ext uri="{BB962C8B-B14F-4D97-AF65-F5344CB8AC3E}">
        <p14:creationId xmlns:p14="http://schemas.microsoft.com/office/powerpoint/2010/main" val="3089486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D5750CF-590C-6A6C-3896-E6CB8787DB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" b="21163"/>
          <a:stretch>
            <a:fillRect/>
          </a:stretch>
        </p:blipFill>
        <p:spPr>
          <a:xfrm rot="20971289">
            <a:off x="5172556" y="4208864"/>
            <a:ext cx="1954904" cy="117024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0F40C-E17B-1014-C301-ACA0F2E40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239486"/>
            <a:ext cx="8098661" cy="642753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NZ">
                <a:solidFill>
                  <a:srgbClr val="C00000"/>
                </a:solidFill>
              </a:rPr>
              <a:t>1) Blanket permissions to “develop” PN will result in missed opportunities to protect (examples of) heritage buildings and architectural styles.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NZ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NZ">
                <a:solidFill>
                  <a:srgbClr val="0033CC"/>
                </a:solidFill>
              </a:rPr>
              <a:t>c.f. Savage Crescent – is enough preserved?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NZ">
              <a:solidFill>
                <a:srgbClr val="0033CC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NZ">
                <a:solidFill>
                  <a:srgbClr val="0033CC"/>
                </a:solidFill>
              </a:rPr>
              <a:t>e.g. railway housing,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NZ">
                <a:solidFill>
                  <a:srgbClr val="0033CC"/>
                </a:solidFill>
              </a:rPr>
              <a:t>turn-of-the-century villas,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NZ">
                <a:solidFill>
                  <a:srgbClr val="0033CC"/>
                </a:solidFill>
              </a:rPr>
              <a:t>1960’s group housing,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NZ">
                <a:solidFill>
                  <a:srgbClr val="0033CC"/>
                </a:solidFill>
              </a:rPr>
              <a:t>1970’s minimalism,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NZ">
                <a:solidFill>
                  <a:srgbClr val="0033CC"/>
                </a:solidFill>
              </a:rPr>
              <a:t>even modern styles.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NZ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NZ">
                <a:solidFill>
                  <a:srgbClr val="C00000"/>
                </a:solidFill>
              </a:rPr>
              <a:t>These decisions need making soon.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00F2C7-8075-88C3-B31A-C7F442F130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1" b="30419"/>
          <a:stretch>
            <a:fillRect/>
          </a:stretch>
        </p:blipFill>
        <p:spPr>
          <a:xfrm rot="435190">
            <a:off x="6092217" y="3230405"/>
            <a:ext cx="2277337" cy="10142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098D42-E65A-E706-688E-5AB35123F0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" t="17744" r="8120" b="20000"/>
          <a:stretch>
            <a:fillRect/>
          </a:stretch>
        </p:blipFill>
        <p:spPr>
          <a:xfrm>
            <a:off x="6775612" y="4475007"/>
            <a:ext cx="1951698" cy="100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119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E9FEFD-F5A9-9215-67A5-6566AA0384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8BEEC14-0D69-9D0D-F1FE-D3451C6C1788}"/>
              </a:ext>
            </a:extLst>
          </p:cNvPr>
          <p:cNvGrpSpPr/>
          <p:nvPr/>
        </p:nvGrpSpPr>
        <p:grpSpPr>
          <a:xfrm>
            <a:off x="725347" y="1126959"/>
            <a:ext cx="7693306" cy="5966749"/>
            <a:chOff x="601885" y="309282"/>
            <a:chExt cx="8113852" cy="637586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3A43E4E-88A7-0FB5-A8E1-F355AA7E05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1885" y="309282"/>
              <a:ext cx="8113852" cy="6375866"/>
            </a:xfrm>
            <a:prstGeom prst="rect">
              <a:avLst/>
            </a:prstGeom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CC5AE58-CAA4-AE40-7817-7030F8828D64}"/>
                </a:ext>
              </a:extLst>
            </p:cNvPr>
            <p:cNvCxnSpPr>
              <a:cxnSpLocks/>
            </p:cNvCxnSpPr>
            <p:nvPr/>
          </p:nvCxnSpPr>
          <p:spPr>
            <a:xfrm>
              <a:off x="3460463" y="1460468"/>
              <a:ext cx="2468125" cy="4275659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6B3F6CD-B607-1AD7-00A9-22BD1CE73C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04533" y="2404533"/>
              <a:ext cx="4817534" cy="2624667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1CF3C2C-A599-8C4B-CF9F-FA30791D5C8C}"/>
              </a:ext>
            </a:extLst>
          </p:cNvPr>
          <p:cNvSpPr txBox="1"/>
          <p:nvPr/>
        </p:nvSpPr>
        <p:spPr>
          <a:xfrm>
            <a:off x="972273" y="172852"/>
            <a:ext cx="7322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Use a random quarter for the Proposal</a:t>
            </a:r>
            <a:endParaRPr lang="en-NZ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NZ" sz="28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28F9CC-4E9A-D808-6AB7-D050CB3E5D6B}"/>
              </a:ext>
            </a:extLst>
          </p:cNvPr>
          <p:cNvSpPr txBox="1"/>
          <p:nvPr/>
        </p:nvSpPr>
        <p:spPr>
          <a:xfrm>
            <a:off x="1708566" y="3255379"/>
            <a:ext cx="64705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b="1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Leaves the rest of city for later changes to planning.</a:t>
            </a:r>
          </a:p>
          <a:p>
            <a:r>
              <a:rPr lang="en-NZ" sz="2000" b="1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Concentrates issues which will arise (e.g. H</a:t>
            </a:r>
            <a:r>
              <a:rPr lang="en-NZ" sz="2000" b="1" baseline="-2500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NZ" sz="2000" b="1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O,</a:t>
            </a:r>
          </a:p>
          <a:p>
            <a:r>
              <a:rPr lang="en-NZ" sz="2000" b="1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    sewage, stormwater).</a:t>
            </a:r>
          </a:p>
          <a:p>
            <a:r>
              <a:rPr lang="en-NZ" sz="2000" b="1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Localises necessary infra-structural  modifications</a:t>
            </a:r>
          </a:p>
          <a:p>
            <a:r>
              <a:rPr lang="en-NZ" sz="2000" b="1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Avoids pepper-potting of styles.</a:t>
            </a:r>
          </a:p>
          <a:p>
            <a:r>
              <a:rPr lang="en-NZ" sz="2000" b="1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Limits rate-payer irritation.</a:t>
            </a:r>
          </a:p>
          <a:p>
            <a:endParaRPr lang="en-NZ" sz="2000" b="1">
              <a:highlight>
                <a:srgbClr val="00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162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E7BDBCA-AC28-73A9-70E9-70A5B3552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797" y="170036"/>
            <a:ext cx="8275686" cy="4351338"/>
          </a:xfrm>
        </p:spPr>
        <p:txBody>
          <a:bodyPr/>
          <a:lstStyle/>
          <a:p>
            <a:pPr marL="0" indent="0">
              <a:buNone/>
            </a:pPr>
            <a:r>
              <a:rPr lang="en-NZ">
                <a:solidFill>
                  <a:srgbClr val="C00000"/>
                </a:solidFill>
              </a:rPr>
              <a:t>3) Sunlight and privacy - Context of Proposals matters</a:t>
            </a:r>
          </a:p>
          <a:p>
            <a:pPr marL="0" indent="0">
              <a:buNone/>
            </a:pPr>
            <a:endParaRPr lang="en-NZ" sz="100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NZ"/>
              <a:t>Interested because of known impacts</a:t>
            </a:r>
            <a:r>
              <a:rPr lang="en-NZ" sz="1400"/>
              <a:t> (in other areas)</a:t>
            </a:r>
          </a:p>
          <a:p>
            <a:pPr marL="0" indent="0">
              <a:buNone/>
            </a:pPr>
            <a:endParaRPr lang="en-NZ">
              <a:solidFill>
                <a:srgbClr val="C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5C5B24-E3B4-3102-E54A-EBB9785023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5244" y="1936598"/>
            <a:ext cx="6953512" cy="475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73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ADC43DF-25A7-C75A-6EAF-7530C320F9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98" y="1583016"/>
            <a:ext cx="7102805" cy="4853379"/>
          </a:xfr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C8FD1DF-54C3-DF70-30C2-C86B664595E4}"/>
              </a:ext>
            </a:extLst>
          </p:cNvPr>
          <p:cNvGrpSpPr/>
          <p:nvPr/>
        </p:nvGrpSpPr>
        <p:grpSpPr>
          <a:xfrm>
            <a:off x="4571999" y="3009421"/>
            <a:ext cx="3252487" cy="3323867"/>
            <a:chOff x="4571999" y="3009421"/>
            <a:chExt cx="3252487" cy="3323867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D401223-9CED-B530-4B2F-960E070BBECC}"/>
                </a:ext>
              </a:extLst>
            </p:cNvPr>
            <p:cNvCxnSpPr/>
            <p:nvPr/>
          </p:nvCxnSpPr>
          <p:spPr>
            <a:xfrm flipV="1">
              <a:off x="4988689" y="3009421"/>
              <a:ext cx="2835797" cy="1018572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1F6C9AB-956A-9AA6-8F71-0E49DE98E315}"/>
                </a:ext>
              </a:extLst>
            </p:cNvPr>
            <p:cNvCxnSpPr/>
            <p:nvPr/>
          </p:nvCxnSpPr>
          <p:spPr>
            <a:xfrm flipV="1">
              <a:off x="4988689" y="3184973"/>
              <a:ext cx="2835797" cy="1018572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72DF247-4EB8-82C5-1986-E41016D049FB}"/>
                </a:ext>
              </a:extLst>
            </p:cNvPr>
            <p:cNvCxnSpPr>
              <a:cxnSpLocks/>
            </p:cNvCxnSpPr>
            <p:nvPr/>
          </p:nvCxnSpPr>
          <p:spPr>
            <a:xfrm>
              <a:off x="4571999" y="5551026"/>
              <a:ext cx="1400538" cy="606707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4C1A6BA-3E37-A186-5ED1-8AFFDEE1BD34}"/>
                </a:ext>
              </a:extLst>
            </p:cNvPr>
            <p:cNvCxnSpPr>
              <a:cxnSpLocks/>
            </p:cNvCxnSpPr>
            <p:nvPr/>
          </p:nvCxnSpPr>
          <p:spPr>
            <a:xfrm>
              <a:off x="4608649" y="5726581"/>
              <a:ext cx="1400538" cy="606707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86E24E2-0BC6-8C86-B412-4C3B88B0D4E7}"/>
              </a:ext>
            </a:extLst>
          </p:cNvPr>
          <p:cNvSpPr txBox="1"/>
          <p:nvPr/>
        </p:nvSpPr>
        <p:spPr>
          <a:xfrm>
            <a:off x="741791" y="389442"/>
            <a:ext cx="7660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b="1">
                <a:latin typeface="Arial" panose="020B0604020202020204" pitchFamily="34" charset="0"/>
                <a:cs typeface="Arial" panose="020B0604020202020204" pitchFamily="34" charset="0"/>
              </a:rPr>
              <a:t>Planning might differ if "sites" were thought of as being INSIDE (red) boxes.</a:t>
            </a:r>
          </a:p>
        </p:txBody>
      </p:sp>
    </p:spTree>
    <p:extLst>
      <p:ext uri="{BB962C8B-B14F-4D97-AF65-F5344CB8AC3E}">
        <p14:creationId xmlns:p14="http://schemas.microsoft.com/office/powerpoint/2010/main" val="2105395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0EAA2BF-5151-B6F2-9E2D-B9903AD7A317}"/>
              </a:ext>
            </a:extLst>
          </p:cNvPr>
          <p:cNvSpPr/>
          <p:nvPr/>
        </p:nvSpPr>
        <p:spPr>
          <a:xfrm>
            <a:off x="1174553" y="1959028"/>
            <a:ext cx="1612190" cy="362013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5AD8BC-17FE-3081-6F82-3AFF3C8EBD3E}"/>
              </a:ext>
            </a:extLst>
          </p:cNvPr>
          <p:cNvSpPr/>
          <p:nvPr/>
        </p:nvSpPr>
        <p:spPr>
          <a:xfrm>
            <a:off x="4013106" y="1959027"/>
            <a:ext cx="1612190" cy="362013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FEFF0C-223D-8594-7B55-6ABC57CA2939}"/>
              </a:ext>
            </a:extLst>
          </p:cNvPr>
          <p:cNvSpPr/>
          <p:nvPr/>
        </p:nvSpPr>
        <p:spPr>
          <a:xfrm>
            <a:off x="6366076" y="1959027"/>
            <a:ext cx="1724627" cy="357367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E2C1BCB-B0F5-87FD-3FB8-0771811C8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073" y="459404"/>
            <a:ext cx="7886700" cy="686490"/>
          </a:xfrm>
        </p:spPr>
        <p:txBody>
          <a:bodyPr/>
          <a:lstStyle/>
          <a:p>
            <a:pPr marL="0" indent="0">
              <a:buNone/>
            </a:pPr>
            <a:r>
              <a:rPr lang="en-NZ"/>
              <a:t>Imagine a home INSIDE a box, so the home had only tiny back and side gardens.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F86792-A1AC-37A9-16C4-3E3DF8D22B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268" t="3351" r="11428" b="8776"/>
          <a:stretch>
            <a:fillRect/>
          </a:stretch>
        </p:blipFill>
        <p:spPr>
          <a:xfrm>
            <a:off x="6724891" y="2314937"/>
            <a:ext cx="1018194" cy="29584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F66E7F-5DFA-980B-7878-E7275AFD0C7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177" t="9886" r="10072" b="7391"/>
          <a:stretch>
            <a:fillRect/>
          </a:stretch>
        </p:blipFill>
        <p:spPr>
          <a:xfrm>
            <a:off x="4352081" y="2202123"/>
            <a:ext cx="1018572" cy="3071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673282-0BC7-A4A2-DD7E-6E91438687B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7976" b="6061"/>
          <a:stretch>
            <a:fillRect/>
          </a:stretch>
        </p:blipFill>
        <p:spPr>
          <a:xfrm>
            <a:off x="1433574" y="2202123"/>
            <a:ext cx="1087641" cy="30713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A95257-6ACD-6AD6-D35E-C1A677A8A0F3}"/>
              </a:ext>
            </a:extLst>
          </p:cNvPr>
          <p:cNvSpPr txBox="1"/>
          <p:nvPr/>
        </p:nvSpPr>
        <p:spPr>
          <a:xfrm>
            <a:off x="6053560" y="5717893"/>
            <a:ext cx="2558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/>
              <a:t>Almost a terrace house,</a:t>
            </a:r>
          </a:p>
          <a:p>
            <a:r>
              <a:rPr lang="en-NZ"/>
              <a:t>but with minimal outdoor space.</a:t>
            </a:r>
          </a:p>
        </p:txBody>
      </p:sp>
    </p:spTree>
    <p:extLst>
      <p:ext uri="{BB962C8B-B14F-4D97-AF65-F5344CB8AC3E}">
        <p14:creationId xmlns:p14="http://schemas.microsoft.com/office/powerpoint/2010/main" val="860348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E3AC7D-BB54-63DD-A1EA-200CD9BFE0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F5AB0C-898B-2034-235D-15842C0D6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474" y="242860"/>
            <a:ext cx="8417591" cy="4351338"/>
          </a:xfrm>
        </p:spPr>
        <p:txBody>
          <a:bodyPr/>
          <a:lstStyle/>
          <a:p>
            <a:pPr marL="0" indent="0">
              <a:buNone/>
            </a:pPr>
            <a:r>
              <a:rPr lang="en-NZ"/>
              <a:t>If the red boxes are not part of the thinking, then advantage is being taken of open spaces (blue) being owned, occupied or manged by others.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CB6DAC9-2542-8F03-8675-23C03EB77DE9}"/>
              </a:ext>
            </a:extLst>
          </p:cNvPr>
          <p:cNvGrpSpPr/>
          <p:nvPr/>
        </p:nvGrpSpPr>
        <p:grpSpPr>
          <a:xfrm>
            <a:off x="736227" y="1924248"/>
            <a:ext cx="8164838" cy="4933752"/>
            <a:chOff x="736227" y="1924248"/>
            <a:chExt cx="8164838" cy="493375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3652FB6-1D1C-1F86-16E8-64AC6D026FD6}"/>
                </a:ext>
              </a:extLst>
            </p:cNvPr>
            <p:cNvGrpSpPr/>
            <p:nvPr/>
          </p:nvGrpSpPr>
          <p:grpSpPr>
            <a:xfrm>
              <a:off x="736227" y="1924248"/>
              <a:ext cx="7095281" cy="4933752"/>
              <a:chOff x="1064871" y="1215052"/>
              <a:chExt cx="7095281" cy="4933752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FF12B4E4-25DB-7376-F9BD-0F0D3E8942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17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206640" y="1221172"/>
                <a:ext cx="6953512" cy="4751366"/>
              </a:xfrm>
              <a:prstGeom prst="rect">
                <a:avLst/>
              </a:prstGeom>
            </p:spPr>
          </p:pic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2A790A6E-92D1-6C7A-DD1F-AAEE6E218DF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17357" y="2187615"/>
                <a:ext cx="0" cy="5208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0423C8CE-85DF-CC45-9A95-7A7AAEF884B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17357" y="1534335"/>
                <a:ext cx="2268638" cy="65328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" name="Freeform: Shape 2">
                <a:extLst>
                  <a:ext uri="{FF2B5EF4-FFF2-40B4-BE49-F238E27FC236}">
                    <a16:creationId xmlns:a16="http://schemas.microsoft.com/office/drawing/2014/main" id="{CF212B9F-33D8-85B0-CC46-D8EC45BA5831}"/>
                  </a:ext>
                </a:extLst>
              </p:cNvPr>
              <p:cNvSpPr/>
              <p:nvPr/>
            </p:nvSpPr>
            <p:spPr>
              <a:xfrm>
                <a:off x="1086342" y="1215052"/>
                <a:ext cx="5756304" cy="2450504"/>
              </a:xfrm>
              <a:custGeom>
                <a:avLst/>
                <a:gdLst>
                  <a:gd name="connsiteX0" fmla="*/ 267896 w 5756304"/>
                  <a:gd name="connsiteY0" fmla="*/ 1111459 h 2450504"/>
                  <a:gd name="connsiteX1" fmla="*/ 406792 w 5756304"/>
                  <a:gd name="connsiteY1" fmla="*/ 1099885 h 2450504"/>
                  <a:gd name="connsiteX2" fmla="*/ 950802 w 5756304"/>
                  <a:gd name="connsiteY2" fmla="*/ 914690 h 2450504"/>
                  <a:gd name="connsiteX3" fmla="*/ 1135997 w 5756304"/>
                  <a:gd name="connsiteY3" fmla="*/ 775794 h 2450504"/>
                  <a:gd name="connsiteX4" fmla="*/ 1552686 w 5756304"/>
                  <a:gd name="connsiteY4" fmla="*/ 636897 h 2450504"/>
                  <a:gd name="connsiteX5" fmla="*/ 1934650 w 5756304"/>
                  <a:gd name="connsiteY5" fmla="*/ 451702 h 2450504"/>
                  <a:gd name="connsiteX6" fmla="*/ 2131420 w 5756304"/>
                  <a:gd name="connsiteY6" fmla="*/ 428553 h 2450504"/>
                  <a:gd name="connsiteX7" fmla="*/ 2548109 w 5756304"/>
                  <a:gd name="connsiteY7" fmla="*/ 393829 h 2450504"/>
                  <a:gd name="connsiteX8" fmla="*/ 2779602 w 5756304"/>
                  <a:gd name="connsiteY8" fmla="*/ 370680 h 2450504"/>
                  <a:gd name="connsiteX9" fmla="*/ 2906924 w 5756304"/>
                  <a:gd name="connsiteY9" fmla="*/ 312806 h 2450504"/>
                  <a:gd name="connsiteX10" fmla="*/ 3161567 w 5756304"/>
                  <a:gd name="connsiteY10" fmla="*/ 243358 h 2450504"/>
                  <a:gd name="connsiteX11" fmla="*/ 3369911 w 5756304"/>
                  <a:gd name="connsiteY11" fmla="*/ 116037 h 2450504"/>
                  <a:gd name="connsiteX12" fmla="*/ 3578255 w 5756304"/>
                  <a:gd name="connsiteY12" fmla="*/ 104462 h 2450504"/>
                  <a:gd name="connsiteX13" fmla="*/ 3659278 w 5756304"/>
                  <a:gd name="connsiteY13" fmla="*/ 92887 h 2450504"/>
                  <a:gd name="connsiteX14" fmla="*/ 3763450 w 5756304"/>
                  <a:gd name="connsiteY14" fmla="*/ 69738 h 2450504"/>
                  <a:gd name="connsiteX15" fmla="*/ 4075967 w 5756304"/>
                  <a:gd name="connsiteY15" fmla="*/ 35014 h 2450504"/>
                  <a:gd name="connsiteX16" fmla="*/ 4145415 w 5756304"/>
                  <a:gd name="connsiteY16" fmla="*/ 23439 h 2450504"/>
                  <a:gd name="connsiteX17" fmla="*/ 4608402 w 5756304"/>
                  <a:gd name="connsiteY17" fmla="*/ 11864 h 2450504"/>
                  <a:gd name="connsiteX18" fmla="*/ 4828321 w 5756304"/>
                  <a:gd name="connsiteY18" fmla="*/ 290 h 2450504"/>
                  <a:gd name="connsiteX19" fmla="*/ 5198711 w 5756304"/>
                  <a:gd name="connsiteY19" fmla="*/ 69738 h 2450504"/>
                  <a:gd name="connsiteX20" fmla="*/ 5488078 w 5756304"/>
                  <a:gd name="connsiteY20" fmla="*/ 92887 h 2450504"/>
                  <a:gd name="connsiteX21" fmla="*/ 5534377 w 5756304"/>
                  <a:gd name="connsiteY21" fmla="*/ 116037 h 2450504"/>
                  <a:gd name="connsiteX22" fmla="*/ 5742721 w 5756304"/>
                  <a:gd name="connsiteY22" fmla="*/ 127611 h 2450504"/>
                  <a:gd name="connsiteX23" fmla="*/ 5707997 w 5756304"/>
                  <a:gd name="connsiteY23" fmla="*/ 254933 h 2450504"/>
                  <a:gd name="connsiteX24" fmla="*/ 5511228 w 5756304"/>
                  <a:gd name="connsiteY24" fmla="*/ 359105 h 2450504"/>
                  <a:gd name="connsiteX25" fmla="*/ 5163987 w 5756304"/>
                  <a:gd name="connsiteY25" fmla="*/ 498001 h 2450504"/>
                  <a:gd name="connsiteX26" fmla="*/ 5036666 w 5756304"/>
                  <a:gd name="connsiteY26" fmla="*/ 544300 h 2450504"/>
                  <a:gd name="connsiteX27" fmla="*/ 4828321 w 5756304"/>
                  <a:gd name="connsiteY27" fmla="*/ 590599 h 2450504"/>
                  <a:gd name="connsiteX28" fmla="*/ 4735724 w 5756304"/>
                  <a:gd name="connsiteY28" fmla="*/ 625323 h 2450504"/>
                  <a:gd name="connsiteX29" fmla="*/ 4191714 w 5756304"/>
                  <a:gd name="connsiteY29" fmla="*/ 706345 h 2450504"/>
                  <a:gd name="connsiteX30" fmla="*/ 3913921 w 5756304"/>
                  <a:gd name="connsiteY30" fmla="*/ 798943 h 2450504"/>
                  <a:gd name="connsiteX31" fmla="*/ 3670853 w 5756304"/>
                  <a:gd name="connsiteY31" fmla="*/ 972563 h 2450504"/>
                  <a:gd name="connsiteX32" fmla="*/ 3450934 w 5756304"/>
                  <a:gd name="connsiteY32" fmla="*/ 1134609 h 2450504"/>
                  <a:gd name="connsiteX33" fmla="*/ 3439359 w 5756304"/>
                  <a:gd name="connsiteY33" fmla="*/ 1169333 h 2450504"/>
                  <a:gd name="connsiteX34" fmla="*/ 3427785 w 5756304"/>
                  <a:gd name="connsiteY34" fmla="*/ 1238781 h 2450504"/>
                  <a:gd name="connsiteX35" fmla="*/ 3404635 w 5756304"/>
                  <a:gd name="connsiteY35" fmla="*/ 1285080 h 2450504"/>
                  <a:gd name="connsiteX36" fmla="*/ 3369911 w 5756304"/>
                  <a:gd name="connsiteY36" fmla="*/ 1481849 h 2450504"/>
                  <a:gd name="connsiteX37" fmla="*/ 3335187 w 5756304"/>
                  <a:gd name="connsiteY37" fmla="*/ 1586021 h 2450504"/>
                  <a:gd name="connsiteX38" fmla="*/ 3265739 w 5756304"/>
                  <a:gd name="connsiteY38" fmla="*/ 1655470 h 2450504"/>
                  <a:gd name="connsiteX39" fmla="*/ 3265739 w 5756304"/>
                  <a:gd name="connsiteY39" fmla="*/ 1886963 h 2450504"/>
                  <a:gd name="connsiteX40" fmla="*/ 3288888 w 5756304"/>
                  <a:gd name="connsiteY40" fmla="*/ 1921687 h 2450504"/>
                  <a:gd name="connsiteX41" fmla="*/ 3103693 w 5756304"/>
                  <a:gd name="connsiteY41" fmla="*/ 1967986 h 2450504"/>
                  <a:gd name="connsiteX42" fmla="*/ 2860625 w 5756304"/>
                  <a:gd name="connsiteY42" fmla="*/ 1852239 h 2450504"/>
                  <a:gd name="connsiteX43" fmla="*/ 2339764 w 5756304"/>
                  <a:gd name="connsiteY43" fmla="*/ 1771216 h 2450504"/>
                  <a:gd name="connsiteX44" fmla="*/ 2119845 w 5756304"/>
                  <a:gd name="connsiteY44" fmla="*/ 1805940 h 2450504"/>
                  <a:gd name="connsiteX45" fmla="*/ 2038823 w 5756304"/>
                  <a:gd name="connsiteY45" fmla="*/ 1863814 h 2450504"/>
                  <a:gd name="connsiteX46" fmla="*/ 1934650 w 5756304"/>
                  <a:gd name="connsiteY46" fmla="*/ 1921687 h 2450504"/>
                  <a:gd name="connsiteX47" fmla="*/ 1842053 w 5756304"/>
                  <a:gd name="connsiteY47" fmla="*/ 1979561 h 2450504"/>
                  <a:gd name="connsiteX48" fmla="*/ 1587410 w 5756304"/>
                  <a:gd name="connsiteY48" fmla="*/ 2014285 h 2450504"/>
                  <a:gd name="connsiteX49" fmla="*/ 1286468 w 5756304"/>
                  <a:gd name="connsiteY49" fmla="*/ 2025859 h 2450504"/>
                  <a:gd name="connsiteX50" fmla="*/ 1193871 w 5756304"/>
                  <a:gd name="connsiteY50" fmla="*/ 2072158 h 2450504"/>
                  <a:gd name="connsiteX51" fmla="*/ 1124423 w 5756304"/>
                  <a:gd name="connsiteY51" fmla="*/ 2106882 h 2450504"/>
                  <a:gd name="connsiteX52" fmla="*/ 1031825 w 5756304"/>
                  <a:gd name="connsiteY52" fmla="*/ 2141606 h 2450504"/>
                  <a:gd name="connsiteX53" fmla="*/ 916078 w 5756304"/>
                  <a:gd name="connsiteY53" fmla="*/ 2199480 h 2450504"/>
                  <a:gd name="connsiteX54" fmla="*/ 777182 w 5756304"/>
                  <a:gd name="connsiteY54" fmla="*/ 2222629 h 2450504"/>
                  <a:gd name="connsiteX55" fmla="*/ 580412 w 5756304"/>
                  <a:gd name="connsiteY55" fmla="*/ 2280502 h 2450504"/>
                  <a:gd name="connsiteX56" fmla="*/ 360493 w 5756304"/>
                  <a:gd name="connsiteY56" fmla="*/ 2326801 h 2450504"/>
                  <a:gd name="connsiteX57" fmla="*/ 94276 w 5756304"/>
                  <a:gd name="connsiteY57" fmla="*/ 2303652 h 2450504"/>
                  <a:gd name="connsiteX58" fmla="*/ 82701 w 5756304"/>
                  <a:gd name="connsiteY58" fmla="*/ 1956411 h 2450504"/>
                  <a:gd name="connsiteX59" fmla="*/ 36402 w 5756304"/>
                  <a:gd name="connsiteY59" fmla="*/ 1690194 h 2450504"/>
                  <a:gd name="connsiteX60" fmla="*/ 13253 w 5756304"/>
                  <a:gd name="connsiteY60" fmla="*/ 1423976 h 2450504"/>
                  <a:gd name="connsiteX61" fmla="*/ 24828 w 5756304"/>
                  <a:gd name="connsiteY61" fmla="*/ 1389252 h 2450504"/>
                  <a:gd name="connsiteX62" fmla="*/ 82701 w 5756304"/>
                  <a:gd name="connsiteY62" fmla="*/ 1354528 h 2450504"/>
                  <a:gd name="connsiteX63" fmla="*/ 129000 w 5756304"/>
                  <a:gd name="connsiteY63" fmla="*/ 1308229 h 2450504"/>
                  <a:gd name="connsiteX64" fmla="*/ 152149 w 5756304"/>
                  <a:gd name="connsiteY64" fmla="*/ 1250356 h 2450504"/>
                  <a:gd name="connsiteX65" fmla="*/ 198448 w 5756304"/>
                  <a:gd name="connsiteY65" fmla="*/ 1215632 h 2450504"/>
                  <a:gd name="connsiteX66" fmla="*/ 233172 w 5756304"/>
                  <a:gd name="connsiteY66" fmla="*/ 1123034 h 2450504"/>
                  <a:gd name="connsiteX67" fmla="*/ 267896 w 5756304"/>
                  <a:gd name="connsiteY67" fmla="*/ 1111459 h 2450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5756304" h="2450504">
                    <a:moveTo>
                      <a:pt x="267896" y="1111459"/>
                    </a:moveTo>
                    <a:cubicBezTo>
                      <a:pt x="296833" y="1107601"/>
                      <a:pt x="361008" y="1107779"/>
                      <a:pt x="406792" y="1099885"/>
                    </a:cubicBezTo>
                    <a:cubicBezTo>
                      <a:pt x="590454" y="1068219"/>
                      <a:pt x="789761" y="998711"/>
                      <a:pt x="950802" y="914690"/>
                    </a:cubicBezTo>
                    <a:cubicBezTo>
                      <a:pt x="1019215" y="878996"/>
                      <a:pt x="1069344" y="814675"/>
                      <a:pt x="1135997" y="775794"/>
                    </a:cubicBezTo>
                    <a:cubicBezTo>
                      <a:pt x="1327498" y="664085"/>
                      <a:pt x="1356520" y="673678"/>
                      <a:pt x="1552686" y="636897"/>
                    </a:cubicBezTo>
                    <a:cubicBezTo>
                      <a:pt x="1698663" y="527414"/>
                      <a:pt x="1689507" y="521743"/>
                      <a:pt x="1934650" y="451702"/>
                    </a:cubicBezTo>
                    <a:cubicBezTo>
                      <a:pt x="1998151" y="433559"/>
                      <a:pt x="2065670" y="434756"/>
                      <a:pt x="2131420" y="428553"/>
                    </a:cubicBezTo>
                    <a:cubicBezTo>
                      <a:pt x="2270182" y="415462"/>
                      <a:pt x="2409283" y="406224"/>
                      <a:pt x="2548109" y="393829"/>
                    </a:cubicBezTo>
                    <a:cubicBezTo>
                      <a:pt x="2625351" y="386932"/>
                      <a:pt x="2702438" y="378396"/>
                      <a:pt x="2779602" y="370680"/>
                    </a:cubicBezTo>
                    <a:cubicBezTo>
                      <a:pt x="2822043" y="351389"/>
                      <a:pt x="2862697" y="327548"/>
                      <a:pt x="2906924" y="312806"/>
                    </a:cubicBezTo>
                    <a:cubicBezTo>
                      <a:pt x="2990390" y="284984"/>
                      <a:pt x="3080055" y="276472"/>
                      <a:pt x="3161567" y="243358"/>
                    </a:cubicBezTo>
                    <a:cubicBezTo>
                      <a:pt x="3238903" y="211940"/>
                      <a:pt x="3284050" y="132549"/>
                      <a:pt x="3369911" y="116037"/>
                    </a:cubicBezTo>
                    <a:cubicBezTo>
                      <a:pt x="3438215" y="102902"/>
                      <a:pt x="3508807" y="108320"/>
                      <a:pt x="3578255" y="104462"/>
                    </a:cubicBezTo>
                    <a:cubicBezTo>
                      <a:pt x="3605263" y="100604"/>
                      <a:pt x="3632463" y="97915"/>
                      <a:pt x="3659278" y="92887"/>
                    </a:cubicBezTo>
                    <a:cubicBezTo>
                      <a:pt x="3694240" y="86332"/>
                      <a:pt x="3728217" y="74631"/>
                      <a:pt x="3763450" y="69738"/>
                    </a:cubicBezTo>
                    <a:cubicBezTo>
                      <a:pt x="3867267" y="55319"/>
                      <a:pt x="3971915" y="47626"/>
                      <a:pt x="4075967" y="35014"/>
                    </a:cubicBezTo>
                    <a:cubicBezTo>
                      <a:pt x="4099265" y="32190"/>
                      <a:pt x="4121968" y="24458"/>
                      <a:pt x="4145415" y="23439"/>
                    </a:cubicBezTo>
                    <a:cubicBezTo>
                      <a:pt x="4299647" y="16733"/>
                      <a:pt x="4454073" y="15722"/>
                      <a:pt x="4608402" y="11864"/>
                    </a:cubicBezTo>
                    <a:cubicBezTo>
                      <a:pt x="4681708" y="8006"/>
                      <a:pt x="4754943" y="-1807"/>
                      <a:pt x="4828321" y="290"/>
                    </a:cubicBezTo>
                    <a:cubicBezTo>
                      <a:pt x="5084637" y="7614"/>
                      <a:pt x="4944998" y="32609"/>
                      <a:pt x="5198711" y="69738"/>
                    </a:cubicBezTo>
                    <a:cubicBezTo>
                      <a:pt x="5294455" y="83749"/>
                      <a:pt x="5391622" y="85171"/>
                      <a:pt x="5488078" y="92887"/>
                    </a:cubicBezTo>
                    <a:cubicBezTo>
                      <a:pt x="5503511" y="100604"/>
                      <a:pt x="5517281" y="113706"/>
                      <a:pt x="5534377" y="116037"/>
                    </a:cubicBezTo>
                    <a:cubicBezTo>
                      <a:pt x="5603294" y="125435"/>
                      <a:pt x="5688408" y="84160"/>
                      <a:pt x="5742721" y="127611"/>
                    </a:cubicBezTo>
                    <a:cubicBezTo>
                      <a:pt x="5777072" y="155092"/>
                      <a:pt x="5739103" y="223827"/>
                      <a:pt x="5707997" y="254933"/>
                    </a:cubicBezTo>
                    <a:cubicBezTo>
                      <a:pt x="5655520" y="307411"/>
                      <a:pt x="5578986" y="328830"/>
                      <a:pt x="5511228" y="359105"/>
                    </a:cubicBezTo>
                    <a:cubicBezTo>
                      <a:pt x="5397409" y="409960"/>
                      <a:pt x="5281145" y="455398"/>
                      <a:pt x="5163987" y="498001"/>
                    </a:cubicBezTo>
                    <a:cubicBezTo>
                      <a:pt x="5121547" y="513434"/>
                      <a:pt x="5080199" y="532291"/>
                      <a:pt x="5036666" y="544300"/>
                    </a:cubicBezTo>
                    <a:cubicBezTo>
                      <a:pt x="4968085" y="563219"/>
                      <a:pt x="4897017" y="572104"/>
                      <a:pt x="4828321" y="590599"/>
                    </a:cubicBezTo>
                    <a:cubicBezTo>
                      <a:pt x="4796490" y="599169"/>
                      <a:pt x="4768157" y="619426"/>
                      <a:pt x="4735724" y="625323"/>
                    </a:cubicBezTo>
                    <a:cubicBezTo>
                      <a:pt x="4555344" y="658119"/>
                      <a:pt x="4367318" y="653662"/>
                      <a:pt x="4191714" y="706345"/>
                    </a:cubicBezTo>
                    <a:cubicBezTo>
                      <a:pt x="4096275" y="734977"/>
                      <a:pt x="4006758" y="759666"/>
                      <a:pt x="3913921" y="798943"/>
                    </a:cubicBezTo>
                    <a:cubicBezTo>
                      <a:pt x="3544048" y="955427"/>
                      <a:pt x="3989083" y="770053"/>
                      <a:pt x="3670853" y="972563"/>
                    </a:cubicBezTo>
                    <a:cubicBezTo>
                      <a:pt x="3508930" y="1075605"/>
                      <a:pt x="3581389" y="1020460"/>
                      <a:pt x="3450934" y="1134609"/>
                    </a:cubicBezTo>
                    <a:cubicBezTo>
                      <a:pt x="3447076" y="1146184"/>
                      <a:pt x="3442006" y="1157423"/>
                      <a:pt x="3439359" y="1169333"/>
                    </a:cubicBezTo>
                    <a:cubicBezTo>
                      <a:pt x="3434268" y="1192243"/>
                      <a:pt x="3434529" y="1216302"/>
                      <a:pt x="3427785" y="1238781"/>
                    </a:cubicBezTo>
                    <a:cubicBezTo>
                      <a:pt x="3422827" y="1255308"/>
                      <a:pt x="3412352" y="1269647"/>
                      <a:pt x="3404635" y="1285080"/>
                    </a:cubicBezTo>
                    <a:cubicBezTo>
                      <a:pt x="3393060" y="1350670"/>
                      <a:pt x="3381825" y="1416320"/>
                      <a:pt x="3369911" y="1481849"/>
                    </a:cubicBezTo>
                    <a:cubicBezTo>
                      <a:pt x="3363140" y="1519087"/>
                      <a:pt x="3359953" y="1555064"/>
                      <a:pt x="3335187" y="1586021"/>
                    </a:cubicBezTo>
                    <a:cubicBezTo>
                      <a:pt x="3314736" y="1611585"/>
                      <a:pt x="3288888" y="1632320"/>
                      <a:pt x="3265739" y="1655470"/>
                    </a:cubicBezTo>
                    <a:cubicBezTo>
                      <a:pt x="3235826" y="1745206"/>
                      <a:pt x="3240309" y="1717429"/>
                      <a:pt x="3265739" y="1886963"/>
                    </a:cubicBezTo>
                    <a:cubicBezTo>
                      <a:pt x="3267803" y="1900720"/>
                      <a:pt x="3281172" y="1910112"/>
                      <a:pt x="3288888" y="1921687"/>
                    </a:cubicBezTo>
                    <a:cubicBezTo>
                      <a:pt x="3239067" y="2021329"/>
                      <a:pt x="3264848" y="2024864"/>
                      <a:pt x="3103693" y="1967986"/>
                    </a:cubicBezTo>
                    <a:cubicBezTo>
                      <a:pt x="3019069" y="1938119"/>
                      <a:pt x="2944383" y="1884454"/>
                      <a:pt x="2860625" y="1852239"/>
                    </a:cubicBezTo>
                    <a:cubicBezTo>
                      <a:pt x="2657941" y="1774283"/>
                      <a:pt x="2570098" y="1788278"/>
                      <a:pt x="2339764" y="1771216"/>
                    </a:cubicBezTo>
                    <a:cubicBezTo>
                      <a:pt x="2252337" y="1779959"/>
                      <a:pt x="2203418" y="1780225"/>
                      <a:pt x="2119845" y="1805940"/>
                    </a:cubicBezTo>
                    <a:cubicBezTo>
                      <a:pt x="2045624" y="1828777"/>
                      <a:pt x="2098348" y="1824131"/>
                      <a:pt x="2038823" y="1863814"/>
                    </a:cubicBezTo>
                    <a:cubicBezTo>
                      <a:pt x="2005771" y="1885848"/>
                      <a:pt x="1968889" y="1901547"/>
                      <a:pt x="1934650" y="1921687"/>
                    </a:cubicBezTo>
                    <a:cubicBezTo>
                      <a:pt x="1903277" y="1940142"/>
                      <a:pt x="1875400" y="1964972"/>
                      <a:pt x="1842053" y="1979561"/>
                    </a:cubicBezTo>
                    <a:cubicBezTo>
                      <a:pt x="1773444" y="2009578"/>
                      <a:pt x="1650940" y="2011109"/>
                      <a:pt x="1587410" y="2014285"/>
                    </a:cubicBezTo>
                    <a:cubicBezTo>
                      <a:pt x="1487147" y="2019298"/>
                      <a:pt x="1386782" y="2022001"/>
                      <a:pt x="1286468" y="2025859"/>
                    </a:cubicBezTo>
                    <a:cubicBezTo>
                      <a:pt x="1222270" y="2068659"/>
                      <a:pt x="1282862" y="2031708"/>
                      <a:pt x="1193871" y="2072158"/>
                    </a:cubicBezTo>
                    <a:cubicBezTo>
                      <a:pt x="1170309" y="2082868"/>
                      <a:pt x="1148212" y="2096687"/>
                      <a:pt x="1124423" y="2106882"/>
                    </a:cubicBezTo>
                    <a:cubicBezTo>
                      <a:pt x="1094123" y="2119867"/>
                      <a:pt x="1061949" y="2128218"/>
                      <a:pt x="1031825" y="2141606"/>
                    </a:cubicBezTo>
                    <a:cubicBezTo>
                      <a:pt x="992406" y="2159125"/>
                      <a:pt x="957184" y="2186401"/>
                      <a:pt x="916078" y="2199480"/>
                    </a:cubicBezTo>
                    <a:cubicBezTo>
                      <a:pt x="871350" y="2213712"/>
                      <a:pt x="822809" y="2211616"/>
                      <a:pt x="777182" y="2222629"/>
                    </a:cubicBezTo>
                    <a:cubicBezTo>
                      <a:pt x="710723" y="2238671"/>
                      <a:pt x="646739" y="2263920"/>
                      <a:pt x="580412" y="2280502"/>
                    </a:cubicBezTo>
                    <a:cubicBezTo>
                      <a:pt x="507735" y="2298671"/>
                      <a:pt x="433799" y="2311368"/>
                      <a:pt x="360493" y="2326801"/>
                    </a:cubicBezTo>
                    <a:cubicBezTo>
                      <a:pt x="86315" y="2463891"/>
                      <a:pt x="149924" y="2526245"/>
                      <a:pt x="94276" y="2303652"/>
                    </a:cubicBezTo>
                    <a:cubicBezTo>
                      <a:pt x="90418" y="2187905"/>
                      <a:pt x="93578" y="2071710"/>
                      <a:pt x="82701" y="1956411"/>
                    </a:cubicBezTo>
                    <a:cubicBezTo>
                      <a:pt x="74241" y="1866738"/>
                      <a:pt x="44205" y="1779926"/>
                      <a:pt x="36402" y="1690194"/>
                    </a:cubicBezTo>
                    <a:cubicBezTo>
                      <a:pt x="28686" y="1601455"/>
                      <a:pt x="30722" y="1511320"/>
                      <a:pt x="13253" y="1423976"/>
                    </a:cubicBezTo>
                    <a:cubicBezTo>
                      <a:pt x="-462" y="1355401"/>
                      <a:pt x="-12233" y="1352191"/>
                      <a:pt x="24828" y="1389252"/>
                    </a:cubicBezTo>
                    <a:cubicBezTo>
                      <a:pt x="44119" y="1377677"/>
                      <a:pt x="64943" y="1368340"/>
                      <a:pt x="82701" y="1354528"/>
                    </a:cubicBezTo>
                    <a:cubicBezTo>
                      <a:pt x="99929" y="1341128"/>
                      <a:pt x="129000" y="1308229"/>
                      <a:pt x="129000" y="1308229"/>
                    </a:cubicBezTo>
                    <a:cubicBezTo>
                      <a:pt x="136716" y="1288938"/>
                      <a:pt x="139683" y="1266978"/>
                      <a:pt x="152149" y="1250356"/>
                    </a:cubicBezTo>
                    <a:cubicBezTo>
                      <a:pt x="163724" y="1234923"/>
                      <a:pt x="187235" y="1231330"/>
                      <a:pt x="198448" y="1215632"/>
                    </a:cubicBezTo>
                    <a:cubicBezTo>
                      <a:pt x="219352" y="1186367"/>
                      <a:pt x="197329" y="1146930"/>
                      <a:pt x="233172" y="1123034"/>
                    </a:cubicBezTo>
                    <a:cubicBezTo>
                      <a:pt x="240350" y="1118248"/>
                      <a:pt x="238959" y="1115317"/>
                      <a:pt x="267896" y="1111459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C45B7976-64DC-B20B-01FD-7D29124808C5}"/>
                  </a:ext>
                </a:extLst>
              </p:cNvPr>
              <p:cNvSpPr/>
              <p:nvPr/>
            </p:nvSpPr>
            <p:spPr>
              <a:xfrm>
                <a:off x="5958503" y="3148314"/>
                <a:ext cx="2043912" cy="1354238"/>
              </a:xfrm>
              <a:custGeom>
                <a:avLst/>
                <a:gdLst>
                  <a:gd name="connsiteX0" fmla="*/ 2028029 w 2043912"/>
                  <a:gd name="connsiteY0" fmla="*/ 0 h 1354238"/>
                  <a:gd name="connsiteX1" fmla="*/ 361274 w 2043912"/>
                  <a:gd name="connsiteY1" fmla="*/ 428263 h 1354238"/>
                  <a:gd name="connsiteX2" fmla="*/ 187654 w 2043912"/>
                  <a:gd name="connsiteY2" fmla="*/ 497711 h 1354238"/>
                  <a:gd name="connsiteX3" fmla="*/ 14034 w 2043912"/>
                  <a:gd name="connsiteY3" fmla="*/ 520861 h 1354238"/>
                  <a:gd name="connsiteX4" fmla="*/ 25608 w 2043912"/>
                  <a:gd name="connsiteY4" fmla="*/ 659757 h 1354238"/>
                  <a:gd name="connsiteX5" fmla="*/ 48758 w 2043912"/>
                  <a:gd name="connsiteY5" fmla="*/ 706056 h 1354238"/>
                  <a:gd name="connsiteX6" fmla="*/ 384424 w 2043912"/>
                  <a:gd name="connsiteY6" fmla="*/ 972273 h 1354238"/>
                  <a:gd name="connsiteX7" fmla="*/ 546469 w 2043912"/>
                  <a:gd name="connsiteY7" fmla="*/ 983848 h 1354238"/>
                  <a:gd name="connsiteX8" fmla="*/ 905284 w 2043912"/>
                  <a:gd name="connsiteY8" fmla="*/ 1053296 h 1354238"/>
                  <a:gd name="connsiteX9" fmla="*/ 951583 w 2043912"/>
                  <a:gd name="connsiteY9" fmla="*/ 1088020 h 1354238"/>
                  <a:gd name="connsiteX10" fmla="*/ 963158 w 2043912"/>
                  <a:gd name="connsiteY10" fmla="*/ 1122744 h 1354238"/>
                  <a:gd name="connsiteX11" fmla="*/ 1021031 w 2043912"/>
                  <a:gd name="connsiteY11" fmla="*/ 1203767 h 1354238"/>
                  <a:gd name="connsiteX12" fmla="*/ 1078905 w 2043912"/>
                  <a:gd name="connsiteY12" fmla="*/ 1354238 h 1354238"/>
                  <a:gd name="connsiteX13" fmla="*/ 1217801 w 2043912"/>
                  <a:gd name="connsiteY13" fmla="*/ 1238491 h 1354238"/>
                  <a:gd name="connsiteX14" fmla="*/ 1414570 w 2043912"/>
                  <a:gd name="connsiteY14" fmla="*/ 1122744 h 1354238"/>
                  <a:gd name="connsiteX15" fmla="*/ 1518743 w 2043912"/>
                  <a:gd name="connsiteY15" fmla="*/ 972273 h 1354238"/>
                  <a:gd name="connsiteX16" fmla="*/ 1553467 w 2043912"/>
                  <a:gd name="connsiteY16" fmla="*/ 914400 h 1354238"/>
                  <a:gd name="connsiteX17" fmla="*/ 1738662 w 2043912"/>
                  <a:gd name="connsiteY17" fmla="*/ 671332 h 1354238"/>
                  <a:gd name="connsiteX18" fmla="*/ 1773386 w 2043912"/>
                  <a:gd name="connsiteY18" fmla="*/ 578734 h 1354238"/>
                  <a:gd name="connsiteX19" fmla="*/ 1796535 w 2043912"/>
                  <a:gd name="connsiteY19" fmla="*/ 532435 h 1354238"/>
                  <a:gd name="connsiteX20" fmla="*/ 1831259 w 2043912"/>
                  <a:gd name="connsiteY20" fmla="*/ 451413 h 1354238"/>
                  <a:gd name="connsiteX21" fmla="*/ 1877558 w 2043912"/>
                  <a:gd name="connsiteY21" fmla="*/ 324091 h 1354238"/>
                  <a:gd name="connsiteX22" fmla="*/ 1912282 w 2043912"/>
                  <a:gd name="connsiteY22" fmla="*/ 300942 h 1354238"/>
                  <a:gd name="connsiteX23" fmla="*/ 2004879 w 2043912"/>
                  <a:gd name="connsiteY23" fmla="*/ 173620 h 1354238"/>
                  <a:gd name="connsiteX24" fmla="*/ 2039603 w 2043912"/>
                  <a:gd name="connsiteY24" fmla="*/ 115747 h 1354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043912" h="1354238">
                    <a:moveTo>
                      <a:pt x="2028029" y="0"/>
                    </a:moveTo>
                    <a:cubicBezTo>
                      <a:pt x="1197867" y="294572"/>
                      <a:pt x="1968195" y="36660"/>
                      <a:pt x="361274" y="428263"/>
                    </a:cubicBezTo>
                    <a:cubicBezTo>
                      <a:pt x="-159806" y="555249"/>
                      <a:pt x="908786" y="347474"/>
                      <a:pt x="187654" y="497711"/>
                    </a:cubicBezTo>
                    <a:cubicBezTo>
                      <a:pt x="130496" y="509619"/>
                      <a:pt x="71907" y="513144"/>
                      <a:pt x="14034" y="520861"/>
                    </a:cubicBezTo>
                    <a:cubicBezTo>
                      <a:pt x="-7020" y="584022"/>
                      <a:pt x="-5347" y="559153"/>
                      <a:pt x="25608" y="659757"/>
                    </a:cubicBezTo>
                    <a:cubicBezTo>
                      <a:pt x="30682" y="676249"/>
                      <a:pt x="38936" y="691869"/>
                      <a:pt x="48758" y="706056"/>
                    </a:cubicBezTo>
                    <a:cubicBezTo>
                      <a:pt x="142229" y="841069"/>
                      <a:pt x="205469" y="897708"/>
                      <a:pt x="384424" y="972273"/>
                    </a:cubicBezTo>
                    <a:cubicBezTo>
                      <a:pt x="434411" y="993101"/>
                      <a:pt x="492454" y="979990"/>
                      <a:pt x="546469" y="983848"/>
                    </a:cubicBezTo>
                    <a:cubicBezTo>
                      <a:pt x="651284" y="999376"/>
                      <a:pt x="801622" y="988507"/>
                      <a:pt x="905284" y="1053296"/>
                    </a:cubicBezTo>
                    <a:cubicBezTo>
                      <a:pt x="921643" y="1063520"/>
                      <a:pt x="936150" y="1076445"/>
                      <a:pt x="951583" y="1088020"/>
                    </a:cubicBezTo>
                    <a:cubicBezTo>
                      <a:pt x="955441" y="1099595"/>
                      <a:pt x="956390" y="1112592"/>
                      <a:pt x="963158" y="1122744"/>
                    </a:cubicBezTo>
                    <a:cubicBezTo>
                      <a:pt x="1022010" y="1211021"/>
                      <a:pt x="977990" y="1099238"/>
                      <a:pt x="1021031" y="1203767"/>
                    </a:cubicBezTo>
                    <a:cubicBezTo>
                      <a:pt x="1041492" y="1253458"/>
                      <a:pt x="1078905" y="1354238"/>
                      <a:pt x="1078905" y="1354238"/>
                    </a:cubicBezTo>
                    <a:cubicBezTo>
                      <a:pt x="1125204" y="1315656"/>
                      <a:pt x="1168188" y="1272707"/>
                      <a:pt x="1217801" y="1238491"/>
                    </a:cubicBezTo>
                    <a:cubicBezTo>
                      <a:pt x="1280444" y="1195289"/>
                      <a:pt x="1353375" y="1167975"/>
                      <a:pt x="1414570" y="1122744"/>
                    </a:cubicBezTo>
                    <a:cubicBezTo>
                      <a:pt x="1477746" y="1076048"/>
                      <a:pt x="1484931" y="1034262"/>
                      <a:pt x="1518743" y="972273"/>
                    </a:cubicBezTo>
                    <a:cubicBezTo>
                      <a:pt x="1529516" y="952523"/>
                      <a:pt x="1540193" y="932564"/>
                      <a:pt x="1553467" y="914400"/>
                    </a:cubicBezTo>
                    <a:cubicBezTo>
                      <a:pt x="1613566" y="832159"/>
                      <a:pt x="1738662" y="671332"/>
                      <a:pt x="1738662" y="671332"/>
                    </a:cubicBezTo>
                    <a:cubicBezTo>
                      <a:pt x="1750237" y="640466"/>
                      <a:pt x="1760707" y="609163"/>
                      <a:pt x="1773386" y="578734"/>
                    </a:cubicBezTo>
                    <a:cubicBezTo>
                      <a:pt x="1780022" y="562807"/>
                      <a:pt x="1789395" y="548143"/>
                      <a:pt x="1796535" y="532435"/>
                    </a:cubicBezTo>
                    <a:cubicBezTo>
                      <a:pt x="1808694" y="505686"/>
                      <a:pt x="1820711" y="478838"/>
                      <a:pt x="1831259" y="451413"/>
                    </a:cubicBezTo>
                    <a:cubicBezTo>
                      <a:pt x="1836209" y="438543"/>
                      <a:pt x="1866435" y="339663"/>
                      <a:pt x="1877558" y="324091"/>
                    </a:cubicBezTo>
                    <a:cubicBezTo>
                      <a:pt x="1885644" y="312771"/>
                      <a:pt x="1900707" y="308658"/>
                      <a:pt x="1912282" y="300942"/>
                    </a:cubicBezTo>
                    <a:cubicBezTo>
                      <a:pt x="1988112" y="149282"/>
                      <a:pt x="1898236" y="310733"/>
                      <a:pt x="2004879" y="173620"/>
                    </a:cubicBezTo>
                    <a:cubicBezTo>
                      <a:pt x="2094438" y="58472"/>
                      <a:pt x="1995601" y="159749"/>
                      <a:pt x="2039603" y="115747"/>
                    </a:cubicBezTo>
                  </a:path>
                </a:pathLst>
              </a:custGeom>
              <a:solidFill>
                <a:schemeClr val="tx2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386D09E7-8644-DD6F-85FD-35514A9991B1}"/>
                  </a:ext>
                </a:extLst>
              </p:cNvPr>
              <p:cNvSpPr/>
              <p:nvPr/>
            </p:nvSpPr>
            <p:spPr>
              <a:xfrm>
                <a:off x="1064871" y="4683325"/>
                <a:ext cx="4831492" cy="1465479"/>
              </a:xfrm>
              <a:custGeom>
                <a:avLst/>
                <a:gdLst>
                  <a:gd name="connsiteX0" fmla="*/ 196770 w 4831492"/>
                  <a:gd name="connsiteY0" fmla="*/ 15997 h 1465479"/>
                  <a:gd name="connsiteX1" fmla="*/ 1828800 w 4831492"/>
                  <a:gd name="connsiteY1" fmla="*/ 316938 h 1465479"/>
                  <a:gd name="connsiteX2" fmla="*/ 2013995 w 4831492"/>
                  <a:gd name="connsiteY2" fmla="*/ 363237 h 1465479"/>
                  <a:gd name="connsiteX3" fmla="*/ 2210764 w 4831492"/>
                  <a:gd name="connsiteY3" fmla="*/ 536857 h 1465479"/>
                  <a:gd name="connsiteX4" fmla="*/ 2673752 w 4831492"/>
                  <a:gd name="connsiteY4" fmla="*/ 641029 h 1465479"/>
                  <a:gd name="connsiteX5" fmla="*/ 3229337 w 4831492"/>
                  <a:gd name="connsiteY5" fmla="*/ 664179 h 1465479"/>
                  <a:gd name="connsiteX6" fmla="*/ 3298785 w 4831492"/>
                  <a:gd name="connsiteY6" fmla="*/ 698903 h 1465479"/>
                  <a:gd name="connsiteX7" fmla="*/ 3576577 w 4831492"/>
                  <a:gd name="connsiteY7" fmla="*/ 768351 h 1465479"/>
                  <a:gd name="connsiteX8" fmla="*/ 4097438 w 4831492"/>
                  <a:gd name="connsiteY8" fmla="*/ 907247 h 1465479"/>
                  <a:gd name="connsiteX9" fmla="*/ 4155311 w 4831492"/>
                  <a:gd name="connsiteY9" fmla="*/ 941971 h 1465479"/>
                  <a:gd name="connsiteX10" fmla="*/ 4224759 w 4831492"/>
                  <a:gd name="connsiteY10" fmla="*/ 976695 h 1465479"/>
                  <a:gd name="connsiteX11" fmla="*/ 4247909 w 4831492"/>
                  <a:gd name="connsiteY11" fmla="*/ 999845 h 1465479"/>
                  <a:gd name="connsiteX12" fmla="*/ 4375230 w 4831492"/>
                  <a:gd name="connsiteY12" fmla="*/ 1069293 h 1465479"/>
                  <a:gd name="connsiteX13" fmla="*/ 4490977 w 4831492"/>
                  <a:gd name="connsiteY13" fmla="*/ 1161890 h 1465479"/>
                  <a:gd name="connsiteX14" fmla="*/ 4537276 w 4831492"/>
                  <a:gd name="connsiteY14" fmla="*/ 1219764 h 1465479"/>
                  <a:gd name="connsiteX15" fmla="*/ 4583575 w 4831492"/>
                  <a:gd name="connsiteY15" fmla="*/ 1254488 h 1465479"/>
                  <a:gd name="connsiteX16" fmla="*/ 4768770 w 4831492"/>
                  <a:gd name="connsiteY16" fmla="*/ 1428108 h 1465479"/>
                  <a:gd name="connsiteX17" fmla="*/ 4826643 w 4831492"/>
                  <a:gd name="connsiteY17" fmla="*/ 1462832 h 1465479"/>
                  <a:gd name="connsiteX18" fmla="*/ 4328932 w 4831492"/>
                  <a:gd name="connsiteY18" fmla="*/ 1451257 h 1465479"/>
                  <a:gd name="connsiteX19" fmla="*/ 3784921 w 4831492"/>
                  <a:gd name="connsiteY19" fmla="*/ 1428108 h 1465479"/>
                  <a:gd name="connsiteX20" fmla="*/ 1759352 w 4831492"/>
                  <a:gd name="connsiteY20" fmla="*/ 1416533 h 1465479"/>
                  <a:gd name="connsiteX21" fmla="*/ 1203767 w 4831492"/>
                  <a:gd name="connsiteY21" fmla="*/ 1277637 h 1465479"/>
                  <a:gd name="connsiteX22" fmla="*/ 1006997 w 4831492"/>
                  <a:gd name="connsiteY22" fmla="*/ 1231338 h 1465479"/>
                  <a:gd name="connsiteX23" fmla="*/ 798653 w 4831492"/>
                  <a:gd name="connsiteY23" fmla="*/ 1196614 h 1465479"/>
                  <a:gd name="connsiteX24" fmla="*/ 509286 w 4831492"/>
                  <a:gd name="connsiteY24" fmla="*/ 1127166 h 1465479"/>
                  <a:gd name="connsiteX25" fmla="*/ 393539 w 4831492"/>
                  <a:gd name="connsiteY25" fmla="*/ 1080867 h 1465479"/>
                  <a:gd name="connsiteX26" fmla="*/ 277792 w 4831492"/>
                  <a:gd name="connsiteY26" fmla="*/ 1057718 h 1465479"/>
                  <a:gd name="connsiteX27" fmla="*/ 208344 w 4831492"/>
                  <a:gd name="connsiteY27" fmla="*/ 1069293 h 1465479"/>
                  <a:gd name="connsiteX28" fmla="*/ 196770 w 4831492"/>
                  <a:gd name="connsiteY28" fmla="*/ 1104017 h 1465479"/>
                  <a:gd name="connsiteX29" fmla="*/ 173620 w 4831492"/>
                  <a:gd name="connsiteY29" fmla="*/ 1185040 h 1465479"/>
                  <a:gd name="connsiteX30" fmla="*/ 46299 w 4831492"/>
                  <a:gd name="connsiteY30" fmla="*/ 1057718 h 1465479"/>
                  <a:gd name="connsiteX31" fmla="*/ 0 w 4831492"/>
                  <a:gd name="connsiteY31" fmla="*/ 282214 h 1465479"/>
                  <a:gd name="connsiteX32" fmla="*/ 11575 w 4831492"/>
                  <a:gd name="connsiteY32" fmla="*/ 143318 h 1465479"/>
                  <a:gd name="connsiteX33" fmla="*/ 138896 w 4831492"/>
                  <a:gd name="connsiteY33" fmla="*/ 73870 h 1465479"/>
                  <a:gd name="connsiteX34" fmla="*/ 196770 w 4831492"/>
                  <a:gd name="connsiteY34" fmla="*/ 62295 h 1465479"/>
                  <a:gd name="connsiteX35" fmla="*/ 196770 w 4831492"/>
                  <a:gd name="connsiteY35" fmla="*/ 15997 h 146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831492" h="1465479">
                    <a:moveTo>
                      <a:pt x="196770" y="15997"/>
                    </a:moveTo>
                    <a:cubicBezTo>
                      <a:pt x="468775" y="58438"/>
                      <a:pt x="408973" y="40596"/>
                      <a:pt x="1828800" y="316938"/>
                    </a:cubicBezTo>
                    <a:cubicBezTo>
                      <a:pt x="1891260" y="329095"/>
                      <a:pt x="1952263" y="347804"/>
                      <a:pt x="2013995" y="363237"/>
                    </a:cubicBezTo>
                    <a:cubicBezTo>
                      <a:pt x="2079585" y="421110"/>
                      <a:pt x="2127410" y="510335"/>
                      <a:pt x="2210764" y="536857"/>
                    </a:cubicBezTo>
                    <a:cubicBezTo>
                      <a:pt x="2457793" y="615457"/>
                      <a:pt x="2435085" y="626564"/>
                      <a:pt x="2673752" y="641029"/>
                    </a:cubicBezTo>
                    <a:cubicBezTo>
                      <a:pt x="2858768" y="652242"/>
                      <a:pt x="3229337" y="664179"/>
                      <a:pt x="3229337" y="664179"/>
                    </a:cubicBezTo>
                    <a:cubicBezTo>
                      <a:pt x="3252486" y="675754"/>
                      <a:pt x="3274894" y="688949"/>
                      <a:pt x="3298785" y="698903"/>
                    </a:cubicBezTo>
                    <a:cubicBezTo>
                      <a:pt x="3379797" y="732658"/>
                      <a:pt x="3507467" y="751426"/>
                      <a:pt x="3576577" y="768351"/>
                    </a:cubicBezTo>
                    <a:cubicBezTo>
                      <a:pt x="3856507" y="836905"/>
                      <a:pt x="3877235" y="844332"/>
                      <a:pt x="4097438" y="907247"/>
                    </a:cubicBezTo>
                    <a:cubicBezTo>
                      <a:pt x="4116729" y="918822"/>
                      <a:pt x="4135561" y="931198"/>
                      <a:pt x="4155311" y="941971"/>
                    </a:cubicBezTo>
                    <a:cubicBezTo>
                      <a:pt x="4178032" y="954365"/>
                      <a:pt x="4202811" y="962978"/>
                      <a:pt x="4224759" y="976695"/>
                    </a:cubicBezTo>
                    <a:cubicBezTo>
                      <a:pt x="4234013" y="982479"/>
                      <a:pt x="4238655" y="994061"/>
                      <a:pt x="4247909" y="999845"/>
                    </a:cubicBezTo>
                    <a:cubicBezTo>
                      <a:pt x="4458830" y="1131671"/>
                      <a:pt x="4189682" y="945595"/>
                      <a:pt x="4375230" y="1069293"/>
                    </a:cubicBezTo>
                    <a:cubicBezTo>
                      <a:pt x="4401061" y="1086514"/>
                      <a:pt x="4476337" y="1147250"/>
                      <a:pt x="4490977" y="1161890"/>
                    </a:cubicBezTo>
                    <a:cubicBezTo>
                      <a:pt x="4508446" y="1179359"/>
                      <a:pt x="4519807" y="1202295"/>
                      <a:pt x="4537276" y="1219764"/>
                    </a:cubicBezTo>
                    <a:cubicBezTo>
                      <a:pt x="4550917" y="1233405"/>
                      <a:pt x="4569934" y="1240847"/>
                      <a:pt x="4583575" y="1254488"/>
                    </a:cubicBezTo>
                    <a:cubicBezTo>
                      <a:pt x="4720541" y="1391454"/>
                      <a:pt x="4623445" y="1327499"/>
                      <a:pt x="4768770" y="1428108"/>
                    </a:cubicBezTo>
                    <a:cubicBezTo>
                      <a:pt x="4787267" y="1440914"/>
                      <a:pt x="4849109" y="1461650"/>
                      <a:pt x="4826643" y="1462832"/>
                    </a:cubicBezTo>
                    <a:cubicBezTo>
                      <a:pt x="4660924" y="1471554"/>
                      <a:pt x="4494802" y="1456361"/>
                      <a:pt x="4328932" y="1451257"/>
                    </a:cubicBezTo>
                    <a:cubicBezTo>
                      <a:pt x="4205529" y="1447460"/>
                      <a:pt x="3900530" y="1429264"/>
                      <a:pt x="3784921" y="1428108"/>
                    </a:cubicBezTo>
                    <a:lnTo>
                      <a:pt x="1759352" y="1416533"/>
                    </a:lnTo>
                    <a:cubicBezTo>
                      <a:pt x="1410639" y="1336061"/>
                      <a:pt x="1827708" y="1433622"/>
                      <a:pt x="1203767" y="1277637"/>
                    </a:cubicBezTo>
                    <a:cubicBezTo>
                      <a:pt x="1138398" y="1261295"/>
                      <a:pt x="1073461" y="1242415"/>
                      <a:pt x="1006997" y="1231338"/>
                    </a:cubicBezTo>
                    <a:cubicBezTo>
                      <a:pt x="937549" y="1219763"/>
                      <a:pt x="867566" y="1211038"/>
                      <a:pt x="798653" y="1196614"/>
                    </a:cubicBezTo>
                    <a:cubicBezTo>
                      <a:pt x="701562" y="1176293"/>
                      <a:pt x="600460" y="1166241"/>
                      <a:pt x="509286" y="1127166"/>
                    </a:cubicBezTo>
                    <a:cubicBezTo>
                      <a:pt x="467316" y="1109179"/>
                      <a:pt x="435266" y="1092789"/>
                      <a:pt x="393539" y="1080867"/>
                    </a:cubicBezTo>
                    <a:cubicBezTo>
                      <a:pt x="345200" y="1067056"/>
                      <a:pt x="332352" y="1066812"/>
                      <a:pt x="277792" y="1057718"/>
                    </a:cubicBezTo>
                    <a:cubicBezTo>
                      <a:pt x="254643" y="1061576"/>
                      <a:pt x="228720" y="1057649"/>
                      <a:pt x="208344" y="1069293"/>
                    </a:cubicBezTo>
                    <a:cubicBezTo>
                      <a:pt x="197751" y="1075346"/>
                      <a:pt x="200122" y="1092286"/>
                      <a:pt x="196770" y="1104017"/>
                    </a:cubicBezTo>
                    <a:cubicBezTo>
                      <a:pt x="167710" y="1205727"/>
                      <a:pt x="201366" y="1101804"/>
                      <a:pt x="173620" y="1185040"/>
                    </a:cubicBezTo>
                    <a:cubicBezTo>
                      <a:pt x="131180" y="1142599"/>
                      <a:pt x="67048" y="1114037"/>
                      <a:pt x="46299" y="1057718"/>
                    </a:cubicBezTo>
                    <a:cubicBezTo>
                      <a:pt x="3255" y="940884"/>
                      <a:pt x="1339" y="335776"/>
                      <a:pt x="0" y="282214"/>
                    </a:cubicBezTo>
                    <a:cubicBezTo>
                      <a:pt x="3858" y="235915"/>
                      <a:pt x="-3888" y="187129"/>
                      <a:pt x="11575" y="143318"/>
                    </a:cubicBezTo>
                    <a:cubicBezTo>
                      <a:pt x="35194" y="76399"/>
                      <a:pt x="86280" y="83437"/>
                      <a:pt x="138896" y="73870"/>
                    </a:cubicBezTo>
                    <a:cubicBezTo>
                      <a:pt x="158252" y="70351"/>
                      <a:pt x="177479" y="66153"/>
                      <a:pt x="196770" y="62295"/>
                    </a:cubicBezTo>
                    <a:cubicBezTo>
                      <a:pt x="234222" y="24843"/>
                      <a:pt x="-75235" y="-26444"/>
                      <a:pt x="196770" y="15997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CB384A3-DBAF-5E5C-DEDF-A57CC6B88CFD}"/>
                </a:ext>
              </a:extLst>
            </p:cNvPr>
            <p:cNvSpPr txBox="1"/>
            <p:nvPr/>
          </p:nvSpPr>
          <p:spPr>
            <a:xfrm>
              <a:off x="7045488" y="5690343"/>
              <a:ext cx="1855577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NZ" sz="2400" b="1">
                  <a:latin typeface="Arial" panose="020B0604020202020204" pitchFamily="34" charset="0"/>
                  <a:cs typeface="Arial" panose="020B0604020202020204" pitchFamily="34" charset="0"/>
                </a:rPr>
                <a:t>Is that equitable?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5530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49A98F2-D0C5-D362-D519-E9F46935F268}"/>
              </a:ext>
            </a:extLst>
          </p:cNvPr>
          <p:cNvSpPr txBox="1"/>
          <p:nvPr/>
        </p:nvSpPr>
        <p:spPr>
          <a:xfrm>
            <a:off x="1805650" y="382218"/>
            <a:ext cx="61635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NZ" sz="2800" b="1">
                <a:latin typeface="Arial" panose="020B0604020202020204" pitchFamily="34" charset="0"/>
                <a:cs typeface="Arial" panose="020B0604020202020204" pitchFamily="34" charset="0"/>
              </a:rPr>
              <a:t>Three-floor dwelling complexes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6D8287-0648-27D8-F22B-B5538270CD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06" y="992523"/>
            <a:ext cx="8692587" cy="651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31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ACBDBA-E78D-D353-7B56-6982A78D0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073" y="459404"/>
            <a:ext cx="7886700" cy="732788"/>
          </a:xfrm>
        </p:spPr>
        <p:txBody>
          <a:bodyPr/>
          <a:lstStyle/>
          <a:p>
            <a:pPr marL="0" indent="0">
              <a:buNone/>
            </a:pPr>
            <a:r>
              <a:rPr lang="en-NZ"/>
              <a:t>Is a row of these tolerable?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73F2957-A803-2A52-A68D-31CC14045B0C}"/>
              </a:ext>
            </a:extLst>
          </p:cNvPr>
          <p:cNvGrpSpPr/>
          <p:nvPr/>
        </p:nvGrpSpPr>
        <p:grpSpPr>
          <a:xfrm>
            <a:off x="277794" y="1099595"/>
            <a:ext cx="8757921" cy="2673750"/>
            <a:chOff x="300943" y="1412112"/>
            <a:chExt cx="8757921" cy="267375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2541648-0EDD-D40D-C01B-EA6B13C16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98" t="8896" r="21486" b="21887"/>
            <a:stretch>
              <a:fillRect/>
            </a:stretch>
          </p:blipFill>
          <p:spPr>
            <a:xfrm>
              <a:off x="300943" y="1504709"/>
              <a:ext cx="2760307" cy="2581153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1BB2CB3-56C5-25B5-E297-623BE54E24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98" t="8896" r="21486" b="21887"/>
            <a:stretch>
              <a:fillRect/>
            </a:stretch>
          </p:blipFill>
          <p:spPr>
            <a:xfrm>
              <a:off x="6298557" y="1504708"/>
              <a:ext cx="2760307" cy="258115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BCE2566-6D21-2319-6113-AD421E5BC8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98" t="8896" r="21486" b="21887"/>
            <a:stretch>
              <a:fillRect/>
            </a:stretch>
          </p:blipFill>
          <p:spPr>
            <a:xfrm>
              <a:off x="3299750" y="1504709"/>
              <a:ext cx="2760307" cy="258115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A8DB8AD-5803-0D0E-5376-E333617ABA75}"/>
                </a:ext>
              </a:extLst>
            </p:cNvPr>
            <p:cNvSpPr txBox="1"/>
            <p:nvPr/>
          </p:nvSpPr>
          <p:spPr>
            <a:xfrm rot="16200000">
              <a:off x="4964872" y="2534477"/>
              <a:ext cx="24288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How big is this gap?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0EEA726-8697-13BE-00BA-9E65400225D0}"/>
                </a:ext>
              </a:extLst>
            </p:cNvPr>
            <p:cNvSpPr txBox="1"/>
            <p:nvPr/>
          </p:nvSpPr>
          <p:spPr>
            <a:xfrm rot="16200000">
              <a:off x="1889923" y="2518023"/>
              <a:ext cx="258115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NZ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How big is this gap?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5B21E2D-E92C-F010-7159-D5CC2750523D}"/>
              </a:ext>
            </a:extLst>
          </p:cNvPr>
          <p:cNvSpPr txBox="1"/>
          <p:nvPr/>
        </p:nvSpPr>
        <p:spPr>
          <a:xfrm>
            <a:off x="172720" y="4195186"/>
            <a:ext cx="25907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600" b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planning zone?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F0E4E95-3242-4120-34EE-F11D3ABCA735}"/>
              </a:ext>
            </a:extLst>
          </p:cNvPr>
          <p:cNvGrpSpPr/>
          <p:nvPr/>
        </p:nvGrpSpPr>
        <p:grpSpPr>
          <a:xfrm>
            <a:off x="277794" y="2986268"/>
            <a:ext cx="8757921" cy="3599724"/>
            <a:chOff x="277794" y="173620"/>
            <a:chExt cx="8757921" cy="359972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987CDBC-9C7B-17C1-39D6-0E38A5C29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98" t="8896" r="21486" b="21887"/>
            <a:stretch>
              <a:fillRect/>
            </a:stretch>
          </p:blipFill>
          <p:spPr>
            <a:xfrm>
              <a:off x="277794" y="1929662"/>
              <a:ext cx="2760307" cy="184368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5155390-2536-4373-9F21-BDB52AB5DB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98" t="8896" r="21486" b="21887"/>
            <a:stretch>
              <a:fillRect/>
            </a:stretch>
          </p:blipFill>
          <p:spPr>
            <a:xfrm>
              <a:off x="6275408" y="1929662"/>
              <a:ext cx="2760307" cy="1843682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C623AC4-059A-F0EA-4E24-544437D89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98" t="8896" r="21486" b="21887"/>
            <a:stretch>
              <a:fillRect/>
            </a:stretch>
          </p:blipFill>
          <p:spPr>
            <a:xfrm>
              <a:off x="3276601" y="1929662"/>
              <a:ext cx="2760307" cy="1843682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139560A-187B-AFB7-5961-9CCD55BD7E25}"/>
                </a:ext>
              </a:extLst>
            </p:cNvPr>
            <p:cNvSpPr txBox="1"/>
            <p:nvPr/>
          </p:nvSpPr>
          <p:spPr>
            <a:xfrm rot="16200000">
              <a:off x="4813406" y="2110605"/>
              <a:ext cx="27385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How big is this gap?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A78C207-70BF-4288-9E81-BB960255A2DA}"/>
                </a:ext>
              </a:extLst>
            </p:cNvPr>
            <p:cNvSpPr txBox="1"/>
            <p:nvPr/>
          </p:nvSpPr>
          <p:spPr>
            <a:xfrm rot="16200000">
              <a:off x="1407258" y="1755746"/>
              <a:ext cx="353358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NZ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How big is this gap?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527E7EF-A984-C357-CE9B-435BB94466B8}"/>
              </a:ext>
            </a:extLst>
          </p:cNvPr>
          <p:cNvGrpSpPr/>
          <p:nvPr/>
        </p:nvGrpSpPr>
        <p:grpSpPr>
          <a:xfrm>
            <a:off x="521073" y="5197836"/>
            <a:ext cx="7946645" cy="1067437"/>
            <a:chOff x="521073" y="5197836"/>
            <a:chExt cx="7946645" cy="106743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C3ED2C6-6A95-9049-F3A7-0C2307322A94}"/>
                </a:ext>
              </a:extLst>
            </p:cNvPr>
            <p:cNvCxnSpPr>
              <a:cxnSpLocks/>
            </p:cNvCxnSpPr>
            <p:nvPr/>
          </p:nvCxnSpPr>
          <p:spPr>
            <a:xfrm>
              <a:off x="521073" y="5822068"/>
              <a:ext cx="2361023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5C8F006-4856-956D-9879-22E6AA66207D}"/>
                </a:ext>
              </a:extLst>
            </p:cNvPr>
            <p:cNvCxnSpPr>
              <a:cxnSpLocks/>
            </p:cNvCxnSpPr>
            <p:nvPr/>
          </p:nvCxnSpPr>
          <p:spPr>
            <a:xfrm>
              <a:off x="6106695" y="5798918"/>
              <a:ext cx="2361023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2567E40-D7E6-E5F5-982E-0D06A0C8A5AC}"/>
                </a:ext>
              </a:extLst>
            </p:cNvPr>
            <p:cNvCxnSpPr>
              <a:cxnSpLocks/>
            </p:cNvCxnSpPr>
            <p:nvPr/>
          </p:nvCxnSpPr>
          <p:spPr>
            <a:xfrm>
              <a:off x="3610469" y="5847143"/>
              <a:ext cx="2361023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E481F89-9C90-E8D5-1A73-82A0CF43CD44}"/>
                </a:ext>
              </a:extLst>
            </p:cNvPr>
            <p:cNvSpPr txBox="1"/>
            <p:nvPr/>
          </p:nvSpPr>
          <p:spPr>
            <a:xfrm>
              <a:off x="813088" y="5197836"/>
              <a:ext cx="11233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>
                  <a:highlight>
                    <a:srgbClr val="00FFFF"/>
                  </a:highlight>
                </a:rPr>
                <a:t>First floor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D24F1B7-9344-98CE-D4E0-AE7B6F483903}"/>
                </a:ext>
              </a:extLst>
            </p:cNvPr>
            <p:cNvSpPr txBox="1"/>
            <p:nvPr/>
          </p:nvSpPr>
          <p:spPr>
            <a:xfrm>
              <a:off x="813088" y="5895941"/>
              <a:ext cx="14382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>
                  <a:highlight>
                    <a:srgbClr val="00FFFF"/>
                  </a:highlight>
                </a:rPr>
                <a:t>Ground floor</a:t>
              </a:r>
            </a:p>
          </p:txBody>
        </p:sp>
      </p:grp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005CF6F-68D4-1C1D-7B60-535C4840ABF5}"/>
              </a:ext>
            </a:extLst>
          </p:cNvPr>
          <p:cNvCxnSpPr/>
          <p:nvPr/>
        </p:nvCxnSpPr>
        <p:spPr>
          <a:xfrm>
            <a:off x="6036908" y="983848"/>
            <a:ext cx="33046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B05EBC72-CD74-EE11-E49C-DE838F7AE74A}"/>
              </a:ext>
            </a:extLst>
          </p:cNvPr>
          <p:cNvSpPr txBox="1"/>
          <p:nvPr/>
        </p:nvSpPr>
        <p:spPr>
          <a:xfrm>
            <a:off x="5967375" y="614516"/>
            <a:ext cx="616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/>
              <a:t>2m?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066C676-4E10-442F-9A3C-ED06556857C3}"/>
              </a:ext>
            </a:extLst>
          </p:cNvPr>
          <p:cNvSpPr txBox="1"/>
          <p:nvPr/>
        </p:nvSpPr>
        <p:spPr>
          <a:xfrm>
            <a:off x="7287206" y="4041297"/>
            <a:ext cx="1602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sz="1600" b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tolerable?</a:t>
            </a:r>
          </a:p>
        </p:txBody>
      </p:sp>
    </p:spTree>
    <p:extLst>
      <p:ext uri="{BB962C8B-B14F-4D97-AF65-F5344CB8AC3E}">
        <p14:creationId xmlns:p14="http://schemas.microsoft.com/office/powerpoint/2010/main" val="806137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441</TotalTime>
  <Words>715</Words>
  <Application>Microsoft Office PowerPoint</Application>
  <PresentationFormat>On-screen Show (4:3)</PresentationFormat>
  <Paragraphs>133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Gillian Rapson</dc:creator>
  <cp:lastModifiedBy>Gillian Rapson</cp:lastModifiedBy>
  <cp:revision>37</cp:revision>
  <dcterms:created xsi:type="dcterms:W3CDTF">2025-08-29T08:54:02Z</dcterms:created>
  <dcterms:modified xsi:type="dcterms:W3CDTF">2025-08-31T10:39:28Z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d9e4d68-54d0-40a5-8c9a-85a36c87352c_Enabled">
    <vt:lpwstr>true</vt:lpwstr>
  </property>
  <property fmtid="{D5CDD505-2E9C-101B-9397-08002B2CF9AE}" pid="3" name="MSIP_Label_bd9e4d68-54d0-40a5-8c9a-85a36c87352c_SetDate">
    <vt:lpwstr>2025-08-29T10:07:27Z</vt:lpwstr>
  </property>
  <property fmtid="{D5CDD505-2E9C-101B-9397-08002B2CF9AE}" pid="4" name="MSIP_Label_bd9e4d68-54d0-40a5-8c9a-85a36c87352c_Method">
    <vt:lpwstr>Standard</vt:lpwstr>
  </property>
  <property fmtid="{D5CDD505-2E9C-101B-9397-08002B2CF9AE}" pid="5" name="MSIP_Label_bd9e4d68-54d0-40a5-8c9a-85a36c87352c_Name">
    <vt:lpwstr>Unclassified</vt:lpwstr>
  </property>
  <property fmtid="{D5CDD505-2E9C-101B-9397-08002B2CF9AE}" pid="6" name="MSIP_Label_bd9e4d68-54d0-40a5-8c9a-85a36c87352c_SiteId">
    <vt:lpwstr>388728e1-bbd0-4378-98dc-f8682e644300</vt:lpwstr>
  </property>
  <property fmtid="{D5CDD505-2E9C-101B-9397-08002B2CF9AE}" pid="7" name="MSIP_Label_bd9e4d68-54d0-40a5-8c9a-85a36c87352c_ActionId">
    <vt:lpwstr>e354e4eb-c899-4199-a79b-2d613701fc77</vt:lpwstr>
  </property>
  <property fmtid="{D5CDD505-2E9C-101B-9397-08002B2CF9AE}" pid="8" name="MSIP_Label_bd9e4d68-54d0-40a5-8c9a-85a36c87352c_ContentBits">
    <vt:lpwstr>0</vt:lpwstr>
  </property>
  <property fmtid="{D5CDD505-2E9C-101B-9397-08002B2CF9AE}" pid="9" name="MSIP_Label_bd9e4d68-54d0-40a5-8c9a-85a36c87352c_Tag">
    <vt:lpwstr>10, 3, 0, 1</vt:lpwstr>
  </property>
</Properties>
</file>