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1"/>
  </p:notesMasterIdLst>
  <p:sldIdLst>
    <p:sldId id="257" r:id="rId6"/>
    <p:sldId id="265" r:id="rId7"/>
    <p:sldId id="264" r:id="rId8"/>
    <p:sldId id="267" r:id="rId9"/>
    <p:sldId id="268" r:id="rId10"/>
    <p:sldId id="269" r:id="rId11"/>
    <p:sldId id="277" r:id="rId12"/>
    <p:sldId id="270" r:id="rId13"/>
    <p:sldId id="273" r:id="rId14"/>
    <p:sldId id="274" r:id="rId15"/>
    <p:sldId id="275" r:id="rId16"/>
    <p:sldId id="271" r:id="rId17"/>
    <p:sldId id="272" r:id="rId18"/>
    <p:sldId id="276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28" autoAdjust="0"/>
  </p:normalViewPr>
  <p:slideViewPr>
    <p:cSldViewPr snapToGrid="0">
      <p:cViewPr varScale="1">
        <p:scale>
          <a:sx n="86" d="100"/>
          <a:sy n="86" d="100"/>
        </p:scale>
        <p:origin x="15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o Peng" userId="54b4c33a-5a12-4675-b94e-c96358b1100f" providerId="ADAL" clId="{C6149D1B-0CDE-41EC-8E3F-E84D97BC358B}"/>
    <pc:docChg chg="undo modSld">
      <pc:chgData name="Hao Peng" userId="54b4c33a-5a12-4675-b94e-c96358b1100f" providerId="ADAL" clId="{C6149D1B-0CDE-41EC-8E3F-E84D97BC358B}" dt="2022-11-02T20:52:09.151" v="2" actId="5793"/>
      <pc:docMkLst>
        <pc:docMk/>
      </pc:docMkLst>
      <pc:sldChg chg="modSp">
        <pc:chgData name="Hao Peng" userId="54b4c33a-5a12-4675-b94e-c96358b1100f" providerId="ADAL" clId="{C6149D1B-0CDE-41EC-8E3F-E84D97BC358B}" dt="2022-11-02T20:52:09.151" v="2" actId="5793"/>
        <pc:sldMkLst>
          <pc:docMk/>
          <pc:sldMk cId="2924819604" sldId="273"/>
        </pc:sldMkLst>
        <pc:spChg chg="mod">
          <ac:chgData name="Hao Peng" userId="54b4c33a-5a12-4675-b94e-c96358b1100f" providerId="ADAL" clId="{C6149D1B-0CDE-41EC-8E3F-E84D97BC358B}" dt="2022-11-02T20:52:09.151" v="2" actId="5793"/>
          <ac:spMkLst>
            <pc:docMk/>
            <pc:sldMk cId="2924819604" sldId="273"/>
            <ac:spMk id="7" creationId="{F3E52F76-D837-4433-AA59-537553FD3C7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41404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F-4D8C-8A2B-C9207B5531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FF-4D8C-8A2B-C9207B5531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FF-4D8C-8A2B-C9207B553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522512"/>
        <c:axId val="846087888"/>
      </c:lineChart>
      <c:catAx>
        <c:axId val="5985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87888"/>
        <c:crosses val="autoZero"/>
        <c:auto val="1"/>
        <c:lblAlgn val="ctr"/>
        <c:lblOffset val="100"/>
        <c:noMultiLvlLbl val="0"/>
      </c:catAx>
      <c:valAx>
        <c:axId val="84608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52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41404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41404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FB8B3-5F07-45E7-8FF5-AD1C04680AF7}" type="datetimeFigureOut">
              <a:rPr lang="en-NZ" smtClean="0"/>
              <a:t>3/11/2022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723FA-D1C3-44C9-AA82-1F7D0EC315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847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3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Include Mayor and Deputy Mayor?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073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Could be claimed for travelling on Council business – to Wellington when representing council at an event</a:t>
            </a:r>
          </a:p>
          <a:p>
            <a:r>
              <a:rPr lang="en-NZ" dirty="0"/>
              <a:t>Not available to the Mayor</a:t>
            </a:r>
          </a:p>
          <a:p>
            <a:endParaRPr lang="en-NZ" dirty="0"/>
          </a:p>
          <a:p>
            <a:r>
              <a:rPr lang="en-NZ" dirty="0"/>
              <a:t>Not available when travelling for training/ conference.</a:t>
            </a:r>
          </a:p>
          <a:p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latin typeface="Calibri" panose="020F0502020204030204" pitchFamily="34" charset="0"/>
                <a:cs typeface="Calibri" panose="020F0502020204030204" pitchFamily="34" charset="0"/>
              </a:rPr>
              <a:t>$40 per hour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16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Do any elected members have children under 14?</a:t>
            </a:r>
          </a:p>
          <a:p>
            <a:endParaRPr lang="en-NZ" dirty="0"/>
          </a:p>
          <a:p>
            <a:r>
              <a:rPr lang="en-NZ" dirty="0"/>
              <a:t>Childcare provider, or family member outside of household can claim up to $6K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28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Only the minimum salary will be paid until the Remuneration Authority agrees and gazettes the new remuneration rates.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If Council misses the 16 November deadline to  send the agreed remuneration to the Rem Authority,  Councillors wont be paid any extra salary until  late February/March (for the second round to be gazetted). 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Once remuneration rates are approved – rates for </a:t>
            </a:r>
            <a:r>
              <a:rPr lang="en-N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positions of responsibility will be backdated to </a:t>
            </a:r>
            <a:r>
              <a:rPr lang="en-N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day after </a:t>
            </a:r>
            <a:r>
              <a:rPr lang="en-N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council formally votes to confirm its recommendation.</a:t>
            </a:r>
          </a:p>
          <a:p>
            <a:endParaRPr lang="en-N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approved remuneration rates for positions with no additional responsibilities are backdated to the day after the date on which the official results for the council are declared.</a:t>
            </a:r>
          </a:p>
          <a:p>
            <a:endParaRPr lang="en-N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9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69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Remuneration Authority is a central government department responsible for setting elected members remuneration, expenses and allowances.</a:t>
            </a:r>
          </a:p>
          <a:p>
            <a:endParaRPr lang="en-NZ" dirty="0"/>
          </a:p>
          <a:p>
            <a:r>
              <a:rPr lang="en-NZ" dirty="0"/>
              <a:t>The Remuneration Pool is calculated based on population, deprivation levels , total assets owned by the council </a:t>
            </a:r>
            <a:r>
              <a:rPr lang="en-NZ" dirty="0" err="1">
                <a:highlight>
                  <a:srgbClr val="FFFF00"/>
                </a:highlight>
              </a:rPr>
              <a:t>etc.etc</a:t>
            </a:r>
            <a:r>
              <a:rPr lang="en-NZ" dirty="0">
                <a:highlight>
                  <a:srgbClr val="FFFF00"/>
                </a:highlight>
              </a:rPr>
              <a:t>.</a:t>
            </a:r>
          </a:p>
          <a:p>
            <a:endParaRPr lang="en-NZ" dirty="0"/>
          </a:p>
          <a:p>
            <a:r>
              <a:rPr lang="en-NZ" dirty="0"/>
              <a:t>Elected Members must allocate the entire remuneration pool. – you can’t choose to work for free.  But you could donate it if you wished.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82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Total remuneration pool -  (minimum council salary x 15 councillors)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5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Some external bodies expect a large commitment from their council representative – monthly meeting attendance, </a:t>
            </a:r>
          </a:p>
          <a:p>
            <a:endParaRPr lang="en-NZ" dirty="0"/>
          </a:p>
          <a:p>
            <a:r>
              <a:rPr lang="en-NZ" dirty="0"/>
              <a:t>Link to remuneration 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8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Only the minimum salary will be paid until the Remuneration Authority agrees and gazettes the new remuneration rates.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If Council misses the 16 November deadline to  send the agreed remuneration to the Rem Authority,  Councillors wont be paid any extra salary until  late February/March (for the second round to be gazetted). 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Once remuneration rates are approved – rates for </a:t>
            </a:r>
            <a:r>
              <a:rPr lang="en-N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positions of responsibility will be backdated to </a:t>
            </a:r>
            <a:r>
              <a:rPr lang="en-N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day after </a:t>
            </a:r>
            <a:r>
              <a:rPr lang="en-N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council formally votes to confirm its recommendation.</a:t>
            </a:r>
          </a:p>
          <a:p>
            <a:endParaRPr lang="en-N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N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approved remuneration rates for positions with no additional responsibilities are backdated to the day after the date on which the official results for the council are declared.</a:t>
            </a:r>
          </a:p>
          <a:p>
            <a:endParaRPr lang="en-N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58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7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There is no requirement to take the full amount of an allowance,  or to include an allowance.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470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Remuneration Authority allows elected members </a:t>
            </a:r>
            <a:r>
              <a:rPr lang="en-NZ"/>
              <a:t>to claim:</a:t>
            </a:r>
            <a:endParaRPr lang="en-NZ" dirty="0"/>
          </a:p>
          <a:p>
            <a:endParaRPr lang="en-NZ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212529"/>
                </a:solidFill>
                <a:effectLst/>
                <a:latin typeface="montserat"/>
              </a:rPr>
              <a:t>$400 for the use of a personal computer, tablet or a laptop, including any related docking station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212529"/>
                </a:solidFill>
                <a:effectLst/>
                <a:latin typeface="montserat"/>
              </a:rPr>
              <a:t>$50 for the use of a multi-functional or other printer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212529"/>
                </a:solidFill>
                <a:effectLst/>
                <a:latin typeface="montserat"/>
              </a:rPr>
              <a:t>$200 for the use of ICT consumables (</a:t>
            </a:r>
            <a:r>
              <a:rPr lang="en-NZ" b="0" i="0" dirty="0" err="1">
                <a:solidFill>
                  <a:srgbClr val="212529"/>
                </a:solidFill>
                <a:effectLst/>
                <a:latin typeface="montserat"/>
              </a:rPr>
              <a:t>eg.</a:t>
            </a:r>
            <a:r>
              <a:rPr lang="en-NZ" b="0" i="0" dirty="0">
                <a:solidFill>
                  <a:srgbClr val="212529"/>
                </a:solidFill>
                <a:effectLst/>
                <a:latin typeface="montserat"/>
              </a:rPr>
              <a:t> paper, ink cartridges)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212529"/>
                </a:solidFill>
                <a:effectLst/>
                <a:latin typeface="montserat"/>
              </a:rPr>
              <a:t>$200 for the use of a mobile telephone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212529"/>
                </a:solidFill>
                <a:effectLst/>
                <a:latin typeface="montserat"/>
              </a:rPr>
              <a:t>$800 for the use of home internet or broadband connection,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212529"/>
                </a:solidFill>
                <a:effectLst/>
                <a:latin typeface="montserat"/>
              </a:rPr>
              <a:t>up to $500 for the use of a personal telephone plan.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998B8-EAF0-794A-87D0-9E1249E20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9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E7C45106-9B1F-4783-8412-F468535AB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45C69-1844-4BC3-8CB0-EF487B8A93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3E0A2-10FF-42F5-9B0A-5DD8AE6C1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B89D3-A0D7-4F08-8612-3E830C83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E617E5-5E2D-4EB4-A2B4-4C4D76F1FEAE}" type="datetimeFigureOut">
              <a:rPr lang="en-NZ" smtClean="0"/>
              <a:t>3/11/2022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10DB9-BB78-4F9A-8362-E780AC1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0AB9E-3177-46B8-AC03-5DEFE33A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B01FD-E27B-498E-8063-24DBC05955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4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8616-556E-45E3-BEDA-CA4331D7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83DE1-3704-4739-81CC-1B4436CB7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8826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A9303-1A37-424A-A5CE-3801A69CC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82440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2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5054-A2D1-475D-8C2D-6F64A2C3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2FEDF-0781-4053-93F3-EE720D3DB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667250"/>
          </a:xfr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51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F57BE-A3B0-46B0-8854-A1ECA6D0F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6096635"/>
          </a:xfr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9FEF4-587D-46BD-816C-0B5F1AB8A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6096635"/>
          </a:xfr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905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no image (green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98C19F-7E3F-4812-BE41-FB0B6BF24D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NZ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7FF96-1176-41AC-916A-26EFF3FBE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223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400" b="1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THIS IS THE TITLE OF THE PRESENTATION.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DE8B7-F08E-4ADA-9A73-798CD07C7F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222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081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ce cream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E6BFB1-351A-4789-A293-80CCAAC76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2CCED5E-9295-4B15-9CEB-B76B1E961C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223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spcAft>
                <a:spcPts val="1200"/>
              </a:spcAft>
              <a:defRPr sz="64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THE PRESENTATION.</a:t>
            </a:r>
            <a:endParaRPr lang="en-NZ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DD1DC77-A90A-4DEC-885F-B9541731D0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222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HERE.</a:t>
            </a:r>
            <a:endParaRPr lang="en-NZ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40D9EA-5797-4C5D-8104-1D697E251D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6292" y="5472169"/>
            <a:ext cx="2966486" cy="10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3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ace c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een, motorcycle, mower, outdoor&#10;&#10;Description automatically generated">
            <a:extLst>
              <a:ext uri="{FF2B5EF4-FFF2-40B4-BE49-F238E27FC236}">
                <a16:creationId xmlns:a16="http://schemas.microsoft.com/office/drawing/2014/main" id="{0DC0AED9-981F-49B8-8625-76F814AA1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BBFCC88-8C6E-4E3B-A8BC-014525E1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223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4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THE PRESENTATION.</a:t>
            </a:r>
            <a:endParaRPr lang="en-NZ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2B19E2E-15B2-4240-B609-E28E8C8F15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222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HERE.</a:t>
            </a:r>
            <a:endParaRPr lang="en-NZ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BF59A6-E369-4F98-9CAC-04CA9415A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6292" y="5472169"/>
            <a:ext cx="2966486" cy="10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green leaves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C0AED9-981F-49B8-8625-76F814AA1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F06605-56E6-4BAA-8C8D-81202BA5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223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4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THE PRESENTATION.</a:t>
            </a:r>
            <a:endParaRPr lang="en-NZ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B67D6EB-933F-449D-A466-CDE16F6416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222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HERE.</a:t>
            </a:r>
            <a:endParaRPr lang="en-NZ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642C97-29BF-4425-BBA6-C159E4916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6292" y="5472169"/>
            <a:ext cx="2966486" cy="10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85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green leaves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C0AED9-981F-49B8-8625-76F814AA1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C6C3DE-07E2-4D79-B880-07ECA4EEC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223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4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THE PRESENTATION.</a:t>
            </a:r>
            <a:endParaRPr lang="en-NZ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1EB7F5-E0BB-43C4-85F6-E0A8120967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222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HERE.</a:t>
            </a:r>
            <a:endParaRPr lang="en-NZ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C522E-F234-49D2-999E-37F38A4CF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6292" y="5472169"/>
            <a:ext cx="2966486" cy="10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95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iewmaste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D9B9DC74-8CDC-4FD1-8F31-A1F264E96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C6C3DE-07E2-4D79-B880-07ECA4EEC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223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4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THE PRESENTATION.</a:t>
            </a:r>
            <a:endParaRPr lang="en-NZ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1EB7F5-E0BB-43C4-85F6-E0A8120967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222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HERE.</a:t>
            </a:r>
            <a:endParaRPr lang="en-NZ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9509B-BB3E-4863-AFE8-85CB37C4C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6292" y="5472169"/>
            <a:ext cx="2966486" cy="10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8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79F9E-9AC9-40F5-985F-0B808FFC7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0996" y="6007274"/>
            <a:ext cx="8567184" cy="41756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DDAF6E-DE2F-4A41-9030-DC04982DC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10867646" cy="115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29637-F9BD-4399-B386-365C85D887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996" y="2070174"/>
            <a:ext cx="10865872" cy="35969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ts val="3400"/>
              </a:lnSpc>
              <a:spcBef>
                <a:spcPts val="600"/>
              </a:spcBef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points are a great way of breaking up lots of text.</a:t>
            </a:r>
          </a:p>
          <a:p>
            <a:pPr lvl="0"/>
            <a:r>
              <a:rPr lang="en-US" dirty="0"/>
              <a:t>Stick to 5 points or less if possible.</a:t>
            </a:r>
          </a:p>
          <a:p>
            <a:pPr lvl="0"/>
            <a:r>
              <a:rPr lang="en-US" dirty="0"/>
              <a:t>Keep styling consistent.</a:t>
            </a:r>
          </a:p>
          <a:p>
            <a:pPr lvl="0"/>
            <a:r>
              <a:rPr lang="en-US" dirty="0"/>
              <a:t>Use line spacing to give text some room to breathe.</a:t>
            </a:r>
          </a:p>
          <a:p>
            <a:pPr lvl="0"/>
            <a:r>
              <a:rPr lang="en-US" dirty="0"/>
              <a:t>Last point goes here!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0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0CF6-6A62-4761-9C88-34B0AA23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36" y="5113790"/>
            <a:ext cx="10709365" cy="13255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7C3D5E0-E748-4764-8556-5EA85218B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5" y="609600"/>
            <a:ext cx="10709365" cy="4504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725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1 no image (green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D3242B-8374-4AC5-8F96-302EE1FD26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562" y="456722"/>
            <a:ext cx="11318875" cy="5316537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accent1"/>
                </a:solidFill>
              </a:defRPr>
            </a:lvl1pPr>
          </a:lstStyle>
          <a:p>
            <a:r>
              <a:rPr lang="en-NZ" sz="2800" dirty="0"/>
              <a:t>INSERT IMAGE</a:t>
            </a:r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7FF96-1176-41AC-916A-26EFF3FBE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400" b="1" cap="all" spc="0" baseline="0">
                <a:solidFill>
                  <a:srgbClr val="5BC500"/>
                </a:solidFill>
              </a:defRPr>
            </a:lvl1pPr>
          </a:lstStyle>
          <a:p>
            <a:r>
              <a:rPr lang="en-US" dirty="0"/>
              <a:t>THIS IS A SECTION TITLE PAGE.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DE8B7-F08E-4ADA-9A73-798CD07C7F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rgbClr val="5BC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A SUB-TITLE HERE.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163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walkway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in, track, frog, grass&#10;&#10;Description automatically generated">
            <a:extLst>
              <a:ext uri="{FF2B5EF4-FFF2-40B4-BE49-F238E27FC236}">
                <a16:creationId xmlns:a16="http://schemas.microsoft.com/office/drawing/2014/main" id="{69E0C8BE-2910-4AE4-AEE2-5346BF066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862" y="433388"/>
            <a:ext cx="11344275" cy="53244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F53CBC-A559-4239-BEB6-ADF6D72DFD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4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SECTION TITLE PAGE.</a:t>
            </a:r>
            <a:endParaRPr lang="en-NZ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9DC754-E07A-44C8-B1AC-E78C91AA2E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A SUB-TITLE HERE.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1530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ferns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E0C8BE-2910-4AE4-AEE2-5346BF066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8010" y="433388"/>
            <a:ext cx="11335979" cy="53244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F53CBC-A559-4239-BEB6-ADF6D72DFD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4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SECTION TITLE PAGE.</a:t>
            </a:r>
            <a:endParaRPr lang="en-NZ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9DC754-E07A-44C8-B1AC-E78C91AA2E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A SUB-TITLE HERE.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9107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balloon dog (green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E0C8BE-2910-4AE4-AEE2-5346BF066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8010" y="433388"/>
            <a:ext cx="11335979" cy="5324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F53CBC-A559-4239-BEB6-ADF6D72DFD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9593"/>
            <a:ext cx="7667847" cy="18657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400" b="1" cap="all" spc="0" baseline="0">
                <a:solidFill>
                  <a:srgbClr val="5BC500"/>
                </a:solidFill>
              </a:defRPr>
            </a:lvl1pPr>
          </a:lstStyle>
          <a:p>
            <a:r>
              <a:rPr lang="en-US" dirty="0"/>
              <a:t>THIS IS A SECTION TITLE PAGE.</a:t>
            </a:r>
            <a:endParaRPr lang="en-NZ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9DC754-E07A-44C8-B1AC-E78C91AA2E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922288"/>
            <a:ext cx="7667848" cy="74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4800" b="0" cap="all" baseline="0">
                <a:solidFill>
                  <a:srgbClr val="5BC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A SUB-TITLE HERE.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9089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AE783F-634D-4821-8490-596DAAB37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5416274" cy="1157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003238-B86C-4F0B-AA2B-CCC903114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222" y="1959383"/>
            <a:ext cx="5416274" cy="3702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rgbClr val="414042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414042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rgbClr val="41404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Here’s a content slide where you can use bullet points alongside an image, use the standard image or click the image to insert your own. </a:t>
            </a:r>
          </a:p>
          <a:p>
            <a:pPr lvl="0"/>
            <a:r>
              <a:rPr lang="en-GB" dirty="0"/>
              <a:t>Try to keep text to a minimum.</a:t>
            </a:r>
          </a:p>
          <a:p>
            <a:pPr lvl="1"/>
            <a:r>
              <a:rPr lang="en-GB" dirty="0"/>
              <a:t>Bullets 1</a:t>
            </a:r>
          </a:p>
          <a:p>
            <a:pPr lvl="2"/>
            <a:r>
              <a:rPr lang="en-GB" dirty="0"/>
              <a:t>Bullets 2</a:t>
            </a:r>
          </a:p>
          <a:p>
            <a:pPr lvl="3"/>
            <a:r>
              <a:rPr lang="en-GB" dirty="0"/>
              <a:t>Bullets 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1666E-D0AC-467C-8C94-2B73B339A8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6506" y="617211"/>
            <a:ext cx="5495925" cy="5045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NZ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588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right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AE783F-634D-4821-8490-596DAAB37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361" y="616790"/>
            <a:ext cx="5416274" cy="115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003238-B86C-4F0B-AA2B-CCC903114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1361" y="1959383"/>
            <a:ext cx="5416274" cy="3702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rgbClr val="414042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414042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rgbClr val="41404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Here’s another content slide where you can use bullet points or text alongside an image.</a:t>
            </a:r>
          </a:p>
          <a:p>
            <a:pPr lvl="1"/>
            <a:r>
              <a:rPr lang="en-GB" dirty="0"/>
              <a:t>Bullets 1</a:t>
            </a:r>
          </a:p>
          <a:p>
            <a:pPr lvl="2"/>
            <a:r>
              <a:rPr lang="en-GB" dirty="0"/>
              <a:t>Bullets 2</a:t>
            </a:r>
          </a:p>
          <a:p>
            <a:pPr lvl="3"/>
            <a:r>
              <a:rPr lang="en-GB" dirty="0"/>
              <a:t>Bullets 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C6573-1327-447C-81C1-40F2EAF2CA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113" y="621639"/>
            <a:ext cx="5416550" cy="504064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NZ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80109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left in green rectangle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11864C-7972-4D1D-822E-F064977E875B}"/>
              </a:ext>
            </a:extLst>
          </p:cNvPr>
          <p:cNvSpPr/>
          <p:nvPr userDrawn="1"/>
        </p:nvSpPr>
        <p:spPr>
          <a:xfrm>
            <a:off x="-77638" y="0"/>
            <a:ext cx="61736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AE783F-634D-4821-8490-596DAAB37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5416274" cy="1157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003238-B86C-4F0B-AA2B-CCC903114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222" y="1959383"/>
            <a:ext cx="5416274" cy="3702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Here’s a content slide where you can use bullet points alongside an image, use the standard image or click the image to insert your own. </a:t>
            </a:r>
          </a:p>
          <a:p>
            <a:pPr lvl="0"/>
            <a:r>
              <a:rPr lang="en-GB" dirty="0"/>
              <a:t>Try to keep text to a minimum.</a:t>
            </a:r>
          </a:p>
          <a:p>
            <a:pPr lvl="1"/>
            <a:r>
              <a:rPr lang="en-GB" dirty="0"/>
              <a:t>Bullets 1</a:t>
            </a:r>
          </a:p>
          <a:p>
            <a:pPr lvl="2"/>
            <a:r>
              <a:rPr lang="en-GB" dirty="0"/>
              <a:t>Bullets 2</a:t>
            </a:r>
          </a:p>
          <a:p>
            <a:pPr lvl="3"/>
            <a:r>
              <a:rPr lang="en-GB" dirty="0"/>
              <a:t>Bullets 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1666E-D0AC-467C-8C94-2B73B339A8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6506" y="617211"/>
            <a:ext cx="5495925" cy="5045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NZ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5340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right in green rectangle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ABA26D-4E1C-4B9C-89B5-6624CC291B2F}"/>
              </a:ext>
            </a:extLst>
          </p:cNvPr>
          <p:cNvSpPr/>
          <p:nvPr userDrawn="1"/>
        </p:nvSpPr>
        <p:spPr>
          <a:xfrm>
            <a:off x="6018362" y="0"/>
            <a:ext cx="61736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cap="all" baseline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AE783F-634D-4821-8490-596DAAB37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361" y="616790"/>
            <a:ext cx="5416274" cy="115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003238-B86C-4F0B-AA2B-CCC903114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1361" y="1959383"/>
            <a:ext cx="5416274" cy="3702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Here’s another content slide where you can use bullet points or text alongside an image.</a:t>
            </a:r>
          </a:p>
          <a:p>
            <a:pPr lvl="1"/>
            <a:r>
              <a:rPr lang="en-GB" dirty="0"/>
              <a:t>Bullets 1</a:t>
            </a:r>
          </a:p>
          <a:p>
            <a:pPr lvl="2"/>
            <a:r>
              <a:rPr lang="en-GB" dirty="0"/>
              <a:t>Bullets 2</a:t>
            </a:r>
          </a:p>
          <a:p>
            <a:pPr lvl="3"/>
            <a:r>
              <a:rPr lang="en-GB" dirty="0"/>
              <a:t>Bullets 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C6573-1327-447C-81C1-40F2EAF2CA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113" y="621639"/>
            <a:ext cx="5416550" cy="504064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NZ" dirty="0"/>
              <a:t>INSERT IMAGE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021883-A8C4-4BDB-A5E3-0E0BD1CF8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2800" y="5994000"/>
            <a:ext cx="184501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85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F5AE-55E0-4E65-B80E-229910B22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995" y="560597"/>
            <a:ext cx="11056089" cy="107089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0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THIS IS ANOTHER CONTENT SLIDE.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9476C-DBB4-4F82-99CE-E6F685FE64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996" y="2070174"/>
            <a:ext cx="4125432" cy="359698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>
              <a:lnSpc>
                <a:spcPts val="3400"/>
              </a:lnSpc>
              <a:spcBef>
                <a:spcPts val="600"/>
              </a:spcBef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points are a great way of breaking up lots of text</a:t>
            </a:r>
          </a:p>
          <a:p>
            <a:pPr lvl="0"/>
            <a:r>
              <a:rPr lang="en-US" dirty="0"/>
              <a:t>Stick to 5 points or less if possible</a:t>
            </a:r>
          </a:p>
          <a:p>
            <a:pPr lvl="0"/>
            <a:r>
              <a:rPr lang="en-US" dirty="0"/>
              <a:t>Keep styling consistent</a:t>
            </a:r>
          </a:p>
          <a:p>
            <a:pPr lvl="0"/>
            <a:r>
              <a:rPr lang="en-US" dirty="0"/>
              <a:t>Use line spacing to give text some room to breathe</a:t>
            </a:r>
          </a:p>
          <a:p>
            <a:pPr lvl="0"/>
            <a:r>
              <a:rPr lang="en-US" dirty="0"/>
              <a:t>Last point goes here!</a:t>
            </a:r>
          </a:p>
          <a:p>
            <a:pPr lvl="0"/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CE5E91-12D4-49BE-B680-86338A70258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13416215"/>
              </p:ext>
            </p:extLst>
          </p:nvPr>
        </p:nvGraphicFramePr>
        <p:xfrm>
          <a:off x="5329865" y="1664752"/>
          <a:ext cx="6247219" cy="416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65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A9EC30-6C39-4FAC-94C4-003411ED6B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62720" y="447040"/>
            <a:ext cx="2669116" cy="160380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8125CE8-0EB1-43CD-B570-7FBC0117DE8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062720" y="2219579"/>
            <a:ext cx="2669116" cy="160380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0104938-E4A5-4F6D-8782-7727CB1F63F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2720" y="3992119"/>
            <a:ext cx="2669116" cy="160380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DED76F3-C508-461A-AAF5-283C3FB440D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198335" y="447040"/>
            <a:ext cx="2669116" cy="160380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0F32B18-FFF1-4559-A09F-928AF3ABD2D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198335" y="2219579"/>
            <a:ext cx="2669116" cy="160380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FCEC0CE-AE04-4D07-A717-659E64B7A77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198335" y="3992119"/>
            <a:ext cx="2669116" cy="160380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198100-C8BE-457E-BCA4-57BA0E03F07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47528" y="447039"/>
            <a:ext cx="5546137" cy="514888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67436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lipart, clock, vector graphics&#10;&#10;Description automatically generated">
            <a:extLst>
              <a:ext uri="{FF2B5EF4-FFF2-40B4-BE49-F238E27FC236}">
                <a16:creationId xmlns:a16="http://schemas.microsoft.com/office/drawing/2014/main" id="{3EA6BA88-6D7B-41D9-A67E-A524AAACA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5F796-328D-4482-A640-3476F725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BA8A-8076-4C10-8A7F-2218F02F1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960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8BDB0-A0EE-4A02-808B-FC3CE26AA6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8432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79F9E-9AC9-40F5-985F-0B808FFC7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0996" y="6007274"/>
            <a:ext cx="8567184" cy="41756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DDAF6E-DE2F-4A41-9030-DC04982DC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10867646" cy="115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29637-F9BD-4399-B386-365C85D887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996" y="2070174"/>
            <a:ext cx="10865872" cy="35969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ts val="3400"/>
              </a:lnSpc>
              <a:spcBef>
                <a:spcPts val="600"/>
              </a:spcBef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points are a great way of breaking up lots of text.</a:t>
            </a:r>
          </a:p>
          <a:p>
            <a:pPr lvl="0"/>
            <a:r>
              <a:rPr lang="en-US" dirty="0"/>
              <a:t>Stick to 5 points or less if possible.</a:t>
            </a:r>
          </a:p>
          <a:p>
            <a:pPr lvl="0"/>
            <a:r>
              <a:rPr lang="en-US" dirty="0"/>
              <a:t>Keep styling consistent.</a:t>
            </a:r>
          </a:p>
          <a:p>
            <a:pPr lvl="0"/>
            <a:r>
              <a:rPr lang="en-US" dirty="0"/>
              <a:t>Use line spacing to give text some room to breathe.</a:t>
            </a:r>
          </a:p>
          <a:p>
            <a:pPr lvl="0"/>
            <a:r>
              <a:rPr lang="en-US" dirty="0"/>
              <a:t>Last point goes here!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99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ist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AE783F-634D-4821-8490-596DAAB37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5416274" cy="1157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003238-B86C-4F0B-AA2B-CCC903114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222" y="1959383"/>
            <a:ext cx="5416274" cy="3702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rgbClr val="414042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414042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rgbClr val="41404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Here’s a content slide where you can use bullet points alongside an image, use the standard image or click the image to insert your own. </a:t>
            </a:r>
          </a:p>
          <a:p>
            <a:pPr lvl="0"/>
            <a:r>
              <a:rPr lang="en-GB" dirty="0"/>
              <a:t>Try to keep text to a minimum.</a:t>
            </a:r>
          </a:p>
          <a:p>
            <a:pPr lvl="1"/>
            <a:r>
              <a:rPr lang="en-GB" dirty="0"/>
              <a:t>Bullets 1</a:t>
            </a:r>
          </a:p>
          <a:p>
            <a:pPr lvl="2"/>
            <a:r>
              <a:rPr lang="en-GB" dirty="0"/>
              <a:t>Bullets 2</a:t>
            </a:r>
          </a:p>
          <a:p>
            <a:pPr lvl="3"/>
            <a:r>
              <a:rPr lang="en-GB" dirty="0"/>
              <a:t>Bullets 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1666E-D0AC-467C-8C94-2B73B339A8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6506" y="617211"/>
            <a:ext cx="5495925" cy="5045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NZ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48487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79F9E-9AC9-40F5-985F-0B808FFC7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0996" y="6007274"/>
            <a:ext cx="8567184" cy="41756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DDAF6E-DE2F-4A41-9030-DC04982DC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10867646" cy="115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29637-F9BD-4399-B386-365C85D887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996" y="2070174"/>
            <a:ext cx="10865872" cy="35969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ts val="3400"/>
              </a:lnSpc>
              <a:spcBef>
                <a:spcPts val="600"/>
              </a:spcBef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points are a great way of breaking up lots of text.</a:t>
            </a:r>
          </a:p>
          <a:p>
            <a:pPr lvl="0"/>
            <a:r>
              <a:rPr lang="en-US" dirty="0"/>
              <a:t>Stick to 5 points or less if possible.</a:t>
            </a:r>
          </a:p>
          <a:p>
            <a:pPr lvl="0"/>
            <a:r>
              <a:rPr lang="en-US" dirty="0"/>
              <a:t>Keep styling consistent.</a:t>
            </a:r>
          </a:p>
          <a:p>
            <a:pPr lvl="0"/>
            <a:r>
              <a:rPr lang="en-US" dirty="0"/>
              <a:t>Use line spacing to give text some room to breathe.</a:t>
            </a:r>
          </a:p>
          <a:p>
            <a:pPr lvl="0"/>
            <a:r>
              <a:rPr lang="en-US" dirty="0"/>
              <a:t>Last point goes here!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31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list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AE783F-634D-4821-8490-596DAAB37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5416274" cy="1157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003238-B86C-4F0B-AA2B-CCC903114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222" y="1959383"/>
            <a:ext cx="5416274" cy="3702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rgbClr val="414042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414042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rgbClr val="41404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Here’s a content slide where you can use bullet points alongside an image, use the standard image or click the image to insert your own. </a:t>
            </a:r>
          </a:p>
          <a:p>
            <a:pPr lvl="0"/>
            <a:r>
              <a:rPr lang="en-GB" dirty="0"/>
              <a:t>Try to keep text to a minimum.</a:t>
            </a:r>
          </a:p>
          <a:p>
            <a:pPr lvl="1"/>
            <a:r>
              <a:rPr lang="en-GB" dirty="0"/>
              <a:t>Bullets 1</a:t>
            </a:r>
          </a:p>
          <a:p>
            <a:pPr lvl="2"/>
            <a:r>
              <a:rPr lang="en-GB" dirty="0"/>
              <a:t>Bullets 2</a:t>
            </a:r>
          </a:p>
          <a:p>
            <a:pPr lvl="3"/>
            <a:r>
              <a:rPr lang="en-GB" dirty="0"/>
              <a:t>Bullets 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1666E-D0AC-467C-8C94-2B73B339A8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6506" y="617211"/>
            <a:ext cx="5495925" cy="5045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NZ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53166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79F9E-9AC9-40F5-985F-0B808FFC7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0996" y="6007274"/>
            <a:ext cx="8567184" cy="41756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DDAF6E-DE2F-4A41-9030-DC04982DC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10867646" cy="115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29637-F9BD-4399-B386-365C85D887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996" y="2070174"/>
            <a:ext cx="10865872" cy="35969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ts val="3400"/>
              </a:lnSpc>
              <a:spcBef>
                <a:spcPts val="600"/>
              </a:spcBef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points are a great way of breaking up lots of text.</a:t>
            </a:r>
          </a:p>
          <a:p>
            <a:pPr lvl="0"/>
            <a:r>
              <a:rPr lang="en-US" dirty="0"/>
              <a:t>Stick to 5 points or less if possible.</a:t>
            </a:r>
          </a:p>
          <a:p>
            <a:pPr lvl="0"/>
            <a:r>
              <a:rPr lang="en-US" dirty="0"/>
              <a:t>Keep styling consistent.</a:t>
            </a:r>
          </a:p>
          <a:p>
            <a:pPr lvl="0"/>
            <a:r>
              <a:rPr lang="en-US" dirty="0"/>
              <a:t>Use line spacing to give text some room to breathe.</a:t>
            </a:r>
          </a:p>
          <a:p>
            <a:pPr lvl="0"/>
            <a:r>
              <a:rPr lang="en-US" dirty="0"/>
              <a:t>Last point goes here!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45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 list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AE783F-634D-4821-8490-596DAAB37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5416274" cy="1157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003238-B86C-4F0B-AA2B-CCC903114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222" y="1959383"/>
            <a:ext cx="5416274" cy="3702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rgbClr val="414042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414042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rgbClr val="41404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Here’s a content slide where you can use bullet points alongside an image, use the standard image or click the image to insert your own. </a:t>
            </a:r>
          </a:p>
          <a:p>
            <a:pPr lvl="0"/>
            <a:r>
              <a:rPr lang="en-GB" dirty="0"/>
              <a:t>Try to keep text to a minimum.</a:t>
            </a:r>
          </a:p>
          <a:p>
            <a:pPr lvl="1"/>
            <a:r>
              <a:rPr lang="en-GB" dirty="0"/>
              <a:t>Bullets 1</a:t>
            </a:r>
          </a:p>
          <a:p>
            <a:pPr lvl="2"/>
            <a:r>
              <a:rPr lang="en-GB" dirty="0"/>
              <a:t>Bullets 2</a:t>
            </a:r>
          </a:p>
          <a:p>
            <a:pPr lvl="3"/>
            <a:r>
              <a:rPr lang="en-GB" dirty="0"/>
              <a:t>Bullets 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1666E-D0AC-467C-8C94-2B73B339A8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6506" y="617211"/>
            <a:ext cx="5495925" cy="5045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NZ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61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79F9E-9AC9-40F5-985F-0B808FFC7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0996" y="6007274"/>
            <a:ext cx="8567184" cy="41756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DDAF6E-DE2F-4A41-9030-DC04982DC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10867646" cy="115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29637-F9BD-4399-B386-365C85D887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996" y="2070174"/>
            <a:ext cx="10865872" cy="35969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ts val="3400"/>
              </a:lnSpc>
              <a:spcBef>
                <a:spcPts val="600"/>
              </a:spcBef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points are a great way of breaking up lots of text.</a:t>
            </a:r>
          </a:p>
          <a:p>
            <a:pPr lvl="0"/>
            <a:r>
              <a:rPr lang="en-US" dirty="0"/>
              <a:t>Stick to 5 points or less if possible.</a:t>
            </a:r>
          </a:p>
          <a:p>
            <a:pPr lvl="0"/>
            <a:r>
              <a:rPr lang="en-US" dirty="0"/>
              <a:t>Keep styling consistent.</a:t>
            </a:r>
          </a:p>
          <a:p>
            <a:pPr lvl="0"/>
            <a:r>
              <a:rPr lang="en-US" dirty="0"/>
              <a:t>Use line spacing to give text some room to breathe.</a:t>
            </a:r>
          </a:p>
          <a:p>
            <a:pPr lvl="0"/>
            <a:r>
              <a:rPr lang="en-US" dirty="0"/>
              <a:t>Last point goes here!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70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 list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AE783F-634D-4821-8490-596DAAB37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222" y="616790"/>
            <a:ext cx="5416274" cy="1157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INSERT YOUR CONTENT HERE.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003238-B86C-4F0B-AA2B-CCC903114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222" y="1959383"/>
            <a:ext cx="5416274" cy="3702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rgbClr val="414042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rgbClr val="414042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rgbClr val="41404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Here’s a content slide where you can use bullet points alongside an image, use the standard image or click the image to insert your own. </a:t>
            </a:r>
          </a:p>
          <a:p>
            <a:pPr lvl="0"/>
            <a:r>
              <a:rPr lang="en-GB" dirty="0"/>
              <a:t>Try to keep text to a minimum.</a:t>
            </a:r>
          </a:p>
          <a:p>
            <a:pPr lvl="1"/>
            <a:r>
              <a:rPr lang="en-GB" dirty="0"/>
              <a:t>Bullets 1</a:t>
            </a:r>
          </a:p>
          <a:p>
            <a:pPr lvl="2"/>
            <a:r>
              <a:rPr lang="en-GB" dirty="0"/>
              <a:t>Bullets 2</a:t>
            </a:r>
          </a:p>
          <a:p>
            <a:pPr lvl="3"/>
            <a:r>
              <a:rPr lang="en-GB" dirty="0"/>
              <a:t>Bullets 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1666E-D0AC-467C-8C94-2B73B339A8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6506" y="617211"/>
            <a:ext cx="5495925" cy="5045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NZ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4481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8983-BDD0-415F-95F6-4535EA7D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A270-FBFE-485F-9092-198D22014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66C69-CB46-44DC-A8B6-5C5415FA0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724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088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5443-41EE-46BC-9A2A-BC54CE55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15126-991F-4398-A010-CAD83230F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BC50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C9A8B-E42A-4FFF-A282-2802271DB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987799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61D92-C6AD-43AD-AB81-20F8F6A1A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BC50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01C81-DFDD-4702-879D-0A1B04EB8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22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1772-40F2-431F-982A-9C318F55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064C66-DFA9-4873-BC51-EC34D101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773"/>
            <a:ext cx="10515600" cy="4715101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303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757C5-B37F-4FBA-A7A8-BFA6885F8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0D3F2479-7ACA-48DE-BC8D-B06CD4C81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5" y="0"/>
            <a:ext cx="12182535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E34289-9AA5-44C5-BDAE-03E5B5E5E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8931" y="0"/>
            <a:ext cx="122805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EDAB8-DFDB-402C-BB58-238462F9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00" y="5137423"/>
            <a:ext cx="1083999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084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15DF-2244-44C0-9BF2-6BB9AE38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BC362-757C-41B0-9B70-67D5BB27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926183"/>
          </a:xfrm>
        </p:spPr>
        <p:txBody>
          <a:bodyPr/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893DA-13AB-4C87-AA35-23D6725F5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25983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23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DCE80-B416-4E6B-B4F8-22E419A5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2C94C-D12A-4EC6-809F-1280D609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340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A213-B0A4-437A-8C21-3822C2694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916" y="6007274"/>
            <a:ext cx="8567184" cy="41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B50FA29-8DC0-4AB2-87AC-3197773D061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9714370" y="5993928"/>
            <a:ext cx="1862716" cy="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0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authority.govt.nz/local-government-elected-members/allowances-elected-members/ict-allowan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authority.govt.nz/local-government-elected-members/allowances-elected-members/ict-allowanc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authority.govt.nz/local-government-elected-members/allowances-elected-members/travel-time-allowanc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authority.govt.nz/local-government-elected-members/allowances-elected-members/childcare-allowanc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pnccgovt.sharepoint.com/sites/SP-DemocracyGovernance-CommitteeMeetingPreparation2021/Shared%20Documents/Committee%20Meeting%20Preparation%202021/Things%20to%20Review/Elected%20Members%20Remuneration/Worksheet%201%20Calculate%20Councillor%20Remuneration%20Using%20Dollar%20Amounts%202022%20Local%20Elections%20-%20Option%201.2.xlsx?web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authority.govt.nz/local-government-elected-members/allowances-elected-members/vehicle-kilometre-allowan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remauthority.govt.nz/local-government-elected-members/allowances-elected-members/childcare-allowance/" TargetMode="External"/><Relationship Id="rId5" Type="http://schemas.openxmlformats.org/officeDocument/2006/relationships/hyperlink" Target="https://www.remauthority.govt.nz/local-government-elected-members/allowances-elected-members/ict-allowance/" TargetMode="External"/><Relationship Id="rId4" Type="http://schemas.openxmlformats.org/officeDocument/2006/relationships/hyperlink" Target="https://www.remauthority.govt.nz/local-government-elected-members/allowances-elected-members/travel-time-allowanc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D47C-2FD5-427A-B066-20426D0A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Councillors’ Remuneration &amp; Expenses Policy 2022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8243C-A00D-4977-85A8-B5E1C0F29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48262"/>
            <a:ext cx="10515600" cy="941388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4122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ICT Allowance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481560"/>
            <a:ext cx="11153556" cy="4294208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200" b="1" dirty="0">
                <a:hlinkClick r:id="rId3"/>
              </a:rPr>
              <a:t>ICT allowance</a:t>
            </a:r>
            <a:endParaRPr lang="en-NZ" sz="2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PNCC provides Elected Members with a laptop, mobile phone and contract.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Rem Authority states “Councils </a:t>
            </a: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provide an annual allowance to elected members using their own devices to communicate with local authorities or ratepayers.”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b="1" dirty="0">
                <a:solidFill>
                  <a:srgbClr val="5BC5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/>
                <a:cs typeface="Calibri"/>
              </a:rPr>
              <a:t>Should Elected Members who choose to use their own device (rather than use council equipment) be given a communication allowance?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0592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589709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Broadband Allowance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117600"/>
            <a:ext cx="11153556" cy="5245100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400" b="1" dirty="0">
                <a:hlinkClick r:id="rId3"/>
              </a:rPr>
              <a:t>ICT allowance</a:t>
            </a:r>
            <a:endParaRPr lang="en-NZ" sz="2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The Rem Authority offers an  </a:t>
            </a: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$800 allowance for the use of home internet or broadband connection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/>
                <a:cs typeface="Calibri"/>
              </a:rPr>
              <a:t>The Rem Authority states “The Authority assumes councils will not provide [full] plans for home internet or broadband services because household use is growing significantly, and it is unlikely official use by the elected member will be a high proportion of the cost”.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400" b="1" dirty="0">
                <a:solidFill>
                  <a:srgbClr val="5BC5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3200" dirty="0">
                <a:latin typeface="Calibri"/>
                <a:cs typeface="Calibri"/>
              </a:rPr>
              <a:t>Should Elected Members be paid an allowance for the use of broadband?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098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Travel Time Allowance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244600"/>
            <a:ext cx="11153556" cy="4851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600" dirty="0">
                <a:latin typeface="Calibri" panose="020F0502020204030204" pitchFamily="34" charset="0"/>
                <a:cs typeface="Calibri" panose="020F0502020204030204" pitchFamily="34" charset="0"/>
              </a:rPr>
              <a:t>To remunerate for the time members spend traveling on Council business.</a:t>
            </a:r>
          </a:p>
          <a:p>
            <a:r>
              <a:rPr lang="en-NZ" sz="2600" dirty="0">
                <a:latin typeface="Calibri" panose="020F0502020204030204" pitchFamily="34" charset="0"/>
                <a:cs typeface="Calibri" panose="020F0502020204030204" pitchFamily="34" charset="0"/>
              </a:rPr>
              <a:t>A claim can be made if the journey 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latin typeface="Calibri" panose="020F0502020204030204" pitchFamily="34" charset="0"/>
                <a:cs typeface="Calibri" panose="020F0502020204030204" pitchFamily="34" charset="0"/>
              </a:rPr>
              <a:t>between one hour and nine hours long within a 24 hour period,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600" dirty="0">
                <a:latin typeface="Calibri" panose="020F0502020204030204" pitchFamily="34" charset="0"/>
                <a:cs typeface="Calibri" panose="020F0502020204030204" pitchFamily="34" charset="0"/>
              </a:rPr>
              <a:t>is taken by the quickest form of transport reasonable in the circumstances.</a:t>
            </a:r>
          </a:p>
          <a:p>
            <a:r>
              <a:rPr lang="en-NZ" sz="2600" dirty="0">
                <a:latin typeface="Calibri" panose="020F0502020204030204" pitchFamily="34" charset="0"/>
                <a:cs typeface="Calibri" panose="020F0502020204030204" pitchFamily="34" charset="0"/>
              </a:rPr>
              <a:t>The first hour of the journey is not covered by the allowance.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600" b="1" dirty="0">
                <a:solidFill>
                  <a:srgbClr val="5BC5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600" dirty="0">
                <a:latin typeface="Calibri" panose="020F0502020204030204" pitchFamily="34" charset="0"/>
                <a:cs typeface="Calibri" panose="020F0502020204030204" pitchFamily="34" charset="0"/>
              </a:rPr>
              <a:t>Do you want a </a:t>
            </a:r>
            <a:r>
              <a:rPr lang="en-NZ" sz="2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travel time </a:t>
            </a:r>
            <a:r>
              <a:rPr lang="en-NZ" sz="2600" dirty="0">
                <a:latin typeface="Calibri" panose="020F0502020204030204" pitchFamily="34" charset="0"/>
                <a:cs typeface="Calibri" panose="020F0502020204030204" pitchFamily="34" charset="0"/>
              </a:rPr>
              <a:t>allowance included in the Expenses Policy?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371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Childcare Allowance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481559"/>
            <a:ext cx="11153556" cy="4759649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financial support for childcare to enable parents to participate fully as elected members.</a:t>
            </a:r>
          </a:p>
          <a:p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Elected members are eligible for the allowance if: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>
                <a:latin typeface="Calibri"/>
                <a:cs typeface="Calibri"/>
              </a:rPr>
              <a:t>they are engaged on Council business at the time of the childcare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>
                <a:latin typeface="Calibri"/>
                <a:cs typeface="Calibri"/>
              </a:rPr>
              <a:t>they usually have day-to-day responsibility for care of the child,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dirty="0">
                <a:latin typeface="Calibri"/>
                <a:cs typeface="Calibri"/>
              </a:rPr>
              <a:t>the child is under 14 years old.</a:t>
            </a:r>
            <a:endParaRPr lang="en-N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b="1" dirty="0">
                <a:solidFill>
                  <a:srgbClr val="5BC5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en-NZ" sz="2800" dirty="0">
                <a:solidFill>
                  <a:srgbClr val="5BC5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Do you want to include a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Childcare allowance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in the Expenses Policy?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027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481559"/>
            <a:ext cx="11153556" cy="4759649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16 November 2022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Elected Members Remuneration and the Expenses Policy will be presented to Council.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16 November 2022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Agreed remuneration rates and policy sent to the Remuneration Authority for approval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latin typeface="Calibri"/>
                <a:cs typeface="Calibri"/>
              </a:rPr>
              <a:t>22 December 2022: </a:t>
            </a:r>
            <a:r>
              <a:rPr lang="en-US" sz="2800" dirty="0">
                <a:latin typeface="Calibri"/>
                <a:cs typeface="Calibri"/>
              </a:rPr>
              <a:t>Rem Authority will gazette the agreed remuneration rates.  Once </a:t>
            </a:r>
            <a:r>
              <a:rPr lang="en-US" sz="2800" dirty="0" err="1">
                <a:latin typeface="Calibri"/>
                <a:cs typeface="Calibri"/>
              </a:rPr>
              <a:t>gazetted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err="1">
                <a:latin typeface="Calibri"/>
                <a:cs typeface="Calibri"/>
              </a:rPr>
              <a:t>councillors</a:t>
            </a:r>
            <a:r>
              <a:rPr lang="en-US" sz="2800" dirty="0">
                <a:latin typeface="Calibri"/>
                <a:cs typeface="Calibri"/>
              </a:rPr>
              <a:t> pay will be backdated.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N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5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0"/>
            <a:ext cx="7837700" cy="1157847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Outline of Presentation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481560"/>
            <a:ext cx="11153556" cy="42942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ELECTED MEMBERS REMUNERATION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Role of the Remuneration Authority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Options for allocating remuneration.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EXPENSES POLICY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Role of the Remuneration Authority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Type of Expenses and Allowances covered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=&gt; Questions for members to consider.</a:t>
            </a:r>
          </a:p>
        </p:txBody>
      </p:sp>
    </p:spTree>
    <p:extLst>
      <p:ext uri="{BB962C8B-B14F-4D97-AF65-F5344CB8AC3E}">
        <p14:creationId xmlns:p14="http://schemas.microsoft.com/office/powerpoint/2010/main" val="115109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How much will I get PAID?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481560"/>
            <a:ext cx="11153556" cy="42942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en-NZ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4800" dirty="0">
                <a:latin typeface="Calibri" panose="020F0502020204030204" pitchFamily="34" charset="0"/>
                <a:cs typeface="Calibri" panose="020F0502020204030204" pitchFamily="34" charset="0"/>
              </a:rPr>
              <a:t>Councillors agree their own salaries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But … within the Remuneration Pool limits set by the Remuneration Authority.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606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The Remuneration Authority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481560"/>
            <a:ext cx="11153556" cy="4294208"/>
          </a:xfrm>
        </p:spPr>
        <p:txBody>
          <a:bodyPr lIns="91440" tIns="45720" rIns="91440" bIns="45720" anchor="t"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>
                <a:latin typeface="Calibri"/>
                <a:cs typeface="Calibri"/>
              </a:rPr>
              <a:t>The Remuneration Authority sets the: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>
                <a:latin typeface="Calibri"/>
                <a:cs typeface="Calibri"/>
              </a:rPr>
              <a:t> total money Council can spend on EM Remuneration (the Remuneration Pool), </a:t>
            </a:r>
            <a:endParaRPr lang="en-N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>
                <a:latin typeface="Calibri"/>
                <a:cs typeface="Calibri"/>
              </a:rPr>
              <a:t>minimum amount each councillor can receive, and </a:t>
            </a:r>
            <a:endParaRPr lang="en-N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>
                <a:latin typeface="Calibri"/>
                <a:cs typeface="Calibri"/>
              </a:rPr>
              <a:t>the Mayor’s salary (separate from the Remuneration Pool).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270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How much will I get paid?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481560"/>
            <a:ext cx="11153556" cy="42942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For 2022/23 the Remuneration Authority has set for PNCC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Remuneration Pool = $865,016.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Min. Councillor Salary = $47,849 p.a.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Mayor’s salary = $160,314 (sits outside of the remuneration pool)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4100" dirty="0">
                <a:latin typeface="Calibri" panose="020F0502020204030204" pitchFamily="34" charset="0"/>
                <a:cs typeface="Calibri" panose="020F0502020204030204" pitchFamily="34" charset="0"/>
              </a:rPr>
              <a:t>This leaves $147,281 to allocate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83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Options to Split the Remaining Money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481559"/>
            <a:ext cx="11153556" cy="4759649"/>
          </a:xfrm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Balance to allocate = $147,281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3600" dirty="0">
                <a:latin typeface="Calibri" panose="020F0502020204030204" pitchFamily="34" charset="0"/>
                <a:cs typeface="Calibri" panose="020F0502020204030204" pitchFamily="34" charset="0"/>
              </a:rPr>
              <a:t>Could be used for </a:t>
            </a:r>
            <a:r>
              <a:rPr lang="en-NZ" sz="3500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sz="36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en-NZ" sz="3600" dirty="0">
                <a:latin typeface="Calibri" panose="020F0502020204030204" pitchFamily="34" charset="0"/>
                <a:cs typeface="Calibri" panose="020F0502020204030204" pitchFamily="34" charset="0"/>
              </a:rPr>
              <a:t>of these: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3000" dirty="0">
                <a:latin typeface="Calibri" panose="020F0502020204030204" pitchFamily="34" charset="0"/>
                <a:cs typeface="Calibri" panose="020F0502020204030204" pitchFamily="34" charset="0"/>
              </a:rPr>
              <a:t>Councillors who take on extra responsibilities  - the Deputy Mayor, Chairs and/or deputy chair of committees,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3000" dirty="0">
                <a:latin typeface="Calibri"/>
                <a:cs typeface="Calibri"/>
              </a:rPr>
              <a:t>To increase the base salary for all councillors.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3000" dirty="0">
                <a:latin typeface="Calibri" panose="020F0502020204030204" pitchFamily="34" charset="0"/>
                <a:cs typeface="Calibri" panose="020F0502020204030204" pitchFamily="34" charset="0"/>
              </a:rPr>
              <a:t>Councillors appointed to external bodies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3000" dirty="0">
                <a:latin typeface="Calibri"/>
                <a:cs typeface="Calibri"/>
              </a:rPr>
              <a:t>Councillors who are given extra delegation –  Review of the CE Performance </a:t>
            </a:r>
            <a:endParaRPr lang="en-N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3000" dirty="0">
                <a:solidFill>
                  <a:srgbClr val="5BC5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Remuneration Worksheet</a:t>
            </a:r>
            <a:endParaRPr lang="en-NZ" sz="3000" dirty="0">
              <a:solidFill>
                <a:srgbClr val="5BC5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329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When will I receive any back-pay?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322173"/>
            <a:ext cx="11153556" cy="4602767"/>
          </a:xfrm>
        </p:spPr>
        <p:txBody>
          <a:bodyPr lIns="91440" tIns="45720" rIns="91440" bIns="45720" anchor="t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9600" dirty="0">
                <a:latin typeface="Calibri" panose="020F0502020204030204" pitchFamily="34" charset="0"/>
                <a:cs typeface="Calibri" panose="020F0502020204030204" pitchFamily="34" charset="0"/>
              </a:rPr>
              <a:t>Councillors will receive the  minimum salary until the Remuneration Authority agrees and gazettes the new remuneration rates.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9600" dirty="0">
                <a:latin typeface="Calibri"/>
                <a:cs typeface="Calibri"/>
              </a:rPr>
              <a:t>Rem Authority to gazette the remuneration rates on 22 December 2022.</a:t>
            </a:r>
            <a:endParaRPr lang="en-NZ" sz="86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sz="8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9600" dirty="0">
                <a:latin typeface="Calibri" panose="020F0502020204030204" pitchFamily="34" charset="0"/>
                <a:cs typeface="Calibri" panose="020F0502020204030204" pitchFamily="34" charset="0"/>
              </a:rPr>
              <a:t>Once remuneration rates are approved: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9600" dirty="0">
                <a:latin typeface="Calibri" panose="020F0502020204030204" pitchFamily="34" charset="0"/>
                <a:cs typeface="Calibri" panose="020F0502020204030204" pitchFamily="34" charset="0"/>
              </a:rPr>
              <a:t>rates for positions of responsibility will be backdated </a:t>
            </a:r>
            <a:r>
              <a:rPr lang="en-NZ" sz="9600" b="1" dirty="0">
                <a:latin typeface="Calibri" panose="020F0502020204030204" pitchFamily="34" charset="0"/>
                <a:cs typeface="Calibri" panose="020F0502020204030204" pitchFamily="34" charset="0"/>
              </a:rPr>
              <a:t>to the day after the council formally voted </a:t>
            </a:r>
            <a:r>
              <a:rPr lang="en-NZ" sz="9600" dirty="0">
                <a:latin typeface="Calibri" panose="020F0502020204030204" pitchFamily="34" charset="0"/>
                <a:cs typeface="Calibri" panose="020F0502020204030204" pitchFamily="34" charset="0"/>
              </a:rPr>
              <a:t>to confirm its recommendation. (17 November)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9600" dirty="0">
                <a:latin typeface="Calibri" panose="020F0502020204030204" pitchFamily="34" charset="0"/>
                <a:cs typeface="Calibri" panose="020F0502020204030204" pitchFamily="34" charset="0"/>
              </a:rPr>
              <a:t>The new basic salary will be backdated to the </a:t>
            </a:r>
            <a:r>
              <a:rPr lang="en-NZ" sz="9600" b="1" dirty="0">
                <a:latin typeface="Calibri" panose="020F0502020204030204" pitchFamily="34" charset="0"/>
                <a:cs typeface="Calibri" panose="020F0502020204030204" pitchFamily="34" charset="0"/>
              </a:rPr>
              <a:t>day after the date on which the official results for the council are declared. </a:t>
            </a:r>
            <a:r>
              <a:rPr lang="en-NZ" sz="9600" dirty="0">
                <a:latin typeface="Calibri" panose="020F0502020204030204" pitchFamily="34" charset="0"/>
                <a:cs typeface="Calibri" panose="020F0502020204030204" pitchFamily="34" charset="0"/>
              </a:rPr>
              <a:t>(15 October)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864770"/>
          </a:xfrm>
        </p:spPr>
        <p:txBody>
          <a:bodyPr/>
          <a:lstStyle/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Expenses &amp; Allowances Policy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1481559"/>
            <a:ext cx="11153556" cy="475964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The Remuneration Authority also sets guidance on what expenses and allowances elected members can receive and the maximum amount for each.</a:t>
            </a:r>
            <a:endParaRPr lang="en-NZ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Allowances include: </a:t>
            </a:r>
          </a:p>
          <a:p>
            <a:r>
              <a:rPr lang="en-NZ" b="1" dirty="0">
                <a:solidFill>
                  <a:srgbClr val="5BC5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Vehicle kilometre allowance</a:t>
            </a:r>
            <a:endParaRPr lang="en-NZ" dirty="0">
              <a:solidFill>
                <a:srgbClr val="5BC500"/>
              </a:solidFill>
            </a:endParaRPr>
          </a:p>
          <a:p>
            <a:r>
              <a:rPr lang="en-NZ" b="1" dirty="0">
                <a:hlinkClick r:id="rId4"/>
              </a:rPr>
              <a:t>Travel time allowance</a:t>
            </a:r>
            <a:endParaRPr lang="en-NZ" dirty="0"/>
          </a:p>
          <a:p>
            <a:r>
              <a:rPr lang="en-NZ" b="1" dirty="0">
                <a:hlinkClick r:id="rId5"/>
              </a:rPr>
              <a:t>ICT allowance</a:t>
            </a:r>
            <a:endParaRPr lang="en-NZ" dirty="0"/>
          </a:p>
          <a:p>
            <a:r>
              <a:rPr lang="en-NZ" b="1" dirty="0">
                <a:hlinkClick r:id="rId6"/>
              </a:rPr>
              <a:t>Childcare allowance</a:t>
            </a:r>
            <a:endParaRPr lang="en-NZ" b="1" dirty="0"/>
          </a:p>
          <a:p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Members expenses are an operating expense and are paid by rates.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038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3AB5E-840F-4E82-8E7B-1699CFFAB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222" y="616791"/>
            <a:ext cx="9468840" cy="141520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Members choose what their Expenses Policy contains </a:t>
            </a:r>
            <a:r>
              <a:rPr lang="en-NZ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52F76-D837-4433-AA59-537553FD3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222" y="2222500"/>
            <a:ext cx="11153556" cy="3553268"/>
          </a:xfrm>
        </p:spPr>
        <p:txBody>
          <a:bodyPr lIns="91440" tIns="45720" rIns="91440" bIns="45720"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Members can: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Agree a lower amount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than the Remuneration Authority sets.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b="1" dirty="0">
                <a:latin typeface="Calibri"/>
                <a:cs typeface="Calibri"/>
              </a:rPr>
              <a:t>Decide not to include  </a:t>
            </a:r>
            <a:r>
              <a:rPr lang="en-NZ" sz="2800" dirty="0">
                <a:latin typeface="Calibri"/>
                <a:cs typeface="Calibri"/>
              </a:rPr>
              <a:t>expenses allowed by the Remuneration Authority.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Include allowances not listed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by the Remuneration Authority….</a:t>
            </a: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BUT… this requires the approval of the Remuneration Authority before the policy can be enacted.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2481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lmy Identit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BC500"/>
      </a:accent1>
      <a:accent2>
        <a:srgbClr val="414042"/>
      </a:accent2>
      <a:accent3>
        <a:srgbClr val="D62598"/>
      </a:accent3>
      <a:accent4>
        <a:srgbClr val="FFD700"/>
      </a:accent4>
      <a:accent5>
        <a:srgbClr val="0085CA"/>
      </a:accent5>
      <a:accent6>
        <a:srgbClr val="FE5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PNCC Palmy Colours">
      <a:dk1>
        <a:srgbClr val="414042"/>
      </a:dk1>
      <a:lt1>
        <a:sysClr val="window" lastClr="FFFFFF"/>
      </a:lt1>
      <a:dk2>
        <a:srgbClr val="44546A"/>
      </a:dk2>
      <a:lt2>
        <a:srgbClr val="E2EFD9"/>
      </a:lt2>
      <a:accent1>
        <a:srgbClr val="5BC500"/>
      </a:accent1>
      <a:accent2>
        <a:srgbClr val="D62598"/>
      </a:accent2>
      <a:accent3>
        <a:srgbClr val="0085CA"/>
      </a:accent3>
      <a:accent4>
        <a:srgbClr val="FE5000"/>
      </a:accent4>
      <a:accent5>
        <a:srgbClr val="FFD700"/>
      </a:accent5>
      <a:accent6>
        <a:srgbClr val="414042"/>
      </a:accent6>
      <a:hlink>
        <a:srgbClr val="5BC500"/>
      </a:hlink>
      <a:folHlink>
        <a:srgbClr val="41404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CC_Palmy_PowerPoint_template" id="{5ED80814-6CE3-4C49-9C6E-DD17E1DBD47C}" vid="{29F57ECC-4DAF-46A4-AFFB-B3FA55F91E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BB5532384AD8428B10F3FAA0BCBABF" ma:contentTypeVersion="11" ma:contentTypeDescription="Create a new document." ma:contentTypeScope="" ma:versionID="8404dc05a804869367650bbd65f408a8">
  <xsd:schema xmlns:xsd="http://www.w3.org/2001/XMLSchema" xmlns:xs="http://www.w3.org/2001/XMLSchema" xmlns:p="http://schemas.microsoft.com/office/2006/metadata/properties" xmlns:ns2="4517adcc-deb2-4187-87f0-312bd7bbb17a" xmlns:ns3="b0cd81c1-6f66-432c-bfe5-0ca3e7310c90" targetNamespace="http://schemas.microsoft.com/office/2006/metadata/properties" ma:root="true" ma:fieldsID="ce80aea74d0958e67c757c7fd3756faa" ns2:_="" ns3:_="">
    <xsd:import namespace="4517adcc-deb2-4187-87f0-312bd7bbb17a"/>
    <xsd:import namespace="b0cd81c1-6f66-432c-bfe5-0ca3e7310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7adcc-deb2-4187-87f0-312bd7bbb1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d81c1-6f66-432c-bfe5-0ca3e7310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04974F-9FA0-454F-B0C9-6F78065BF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0674C9-2B31-484D-B9C9-F1542F375B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D8A7B2-C827-465D-AFCB-8DFC78C9A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7adcc-deb2-4187-87f0-312bd7bbb17a"/>
    <ds:schemaRef ds:uri="b0cd81c1-6f66-432c-bfe5-0ca3e7310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1312</Words>
  <Application>Microsoft Office PowerPoint</Application>
  <PresentationFormat>Widescreen</PresentationFormat>
  <Paragraphs>151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montserat</vt:lpstr>
      <vt:lpstr>Arial</vt:lpstr>
      <vt:lpstr>Calibri</vt:lpstr>
      <vt:lpstr>Century Gothic</vt:lpstr>
      <vt:lpstr>Office Theme</vt:lpstr>
      <vt:lpstr>Custom Design</vt:lpstr>
      <vt:lpstr>Councillors’ Remuneration &amp; Expenses Policy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Ballinger</dc:creator>
  <cp:lastModifiedBy>Hao Peng</cp:lastModifiedBy>
  <cp:revision>34</cp:revision>
  <dcterms:created xsi:type="dcterms:W3CDTF">2021-04-11T20:32:07Z</dcterms:created>
  <dcterms:modified xsi:type="dcterms:W3CDTF">2022-11-02T20:52:17Z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0x01010050BB5532384AD8428B10F3FAA0BCBABF</vt:lpwstr>
  </property>
</Properties>
</file>